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0" r:id="rId4"/>
    <p:sldId id="265" r:id="rId5"/>
    <p:sldId id="264" r:id="rId6"/>
    <p:sldId id="263" r:id="rId7"/>
    <p:sldId id="261" r:id="rId8"/>
    <p:sldId id="259" r:id="rId9"/>
    <p:sldId id="266" r:id="rId10"/>
    <p:sldId id="267" r:id="rId11"/>
    <p:sldId id="268" r:id="rId12"/>
  </p:sldIdLst>
  <p:sldSz cx="10383838" cy="7126288"/>
  <p:notesSz cx="6858000" cy="9144000"/>
  <p:custDataLst>
    <p:tags r:id="rId14"/>
  </p:custDataLst>
  <p:defaultTextStyle>
    <a:defPPr>
      <a:defRPr lang="ru-RU"/>
    </a:defPPr>
    <a:lvl1pPr marL="0" algn="l" defTabSz="104031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0154" algn="l" defTabSz="104031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0311" algn="l" defTabSz="104031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0467" algn="l" defTabSz="104031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0622" algn="l" defTabSz="104031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0778" algn="l" defTabSz="104031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0932" algn="l" defTabSz="104031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41088" algn="l" defTabSz="104031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61245" algn="l" defTabSz="104031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2184" y="-1008"/>
      </p:cViewPr>
      <p:guideLst>
        <p:guide orient="horz" pos="2245"/>
        <p:guide pos="32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65B7A-1764-4C5C-BEE9-1382A7D7CFA1}" type="datetimeFigureOut">
              <a:rPr lang="uk-UA" smtClean="0"/>
              <a:t>16.02.2021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685800"/>
            <a:ext cx="49942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4335-3411-4D37-BEB2-7FC2A29559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156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03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20154" algn="l" defTabSz="10403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40311" algn="l" defTabSz="10403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60467" algn="l" defTabSz="10403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80622" algn="l" defTabSz="10403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600778" algn="l" defTabSz="10403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120932" algn="l" defTabSz="10403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641088" algn="l" defTabSz="10403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161245" algn="l" defTabSz="10403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9797" y="270848"/>
            <a:ext cx="8826262" cy="1527533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7512" y="1517508"/>
            <a:ext cx="7268687" cy="8484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0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0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0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0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0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1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1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B3F5-6833-4B9A-BC34-E253795C309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6AA-6BA5-4560-972A-C99A26A298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5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B3F5-6833-4B9A-BC34-E253795C309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6AA-6BA5-4560-972A-C99A26A298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44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28282" y="285386"/>
            <a:ext cx="2336364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9194" y="285386"/>
            <a:ext cx="6836027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B3F5-6833-4B9A-BC34-E253795C309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6AA-6BA5-4560-972A-C99A26A298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B3F5-6833-4B9A-BC34-E253795C309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6AA-6BA5-4560-972A-C99A26A298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686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252" y="4579303"/>
            <a:ext cx="8826262" cy="141536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0252" y="3020426"/>
            <a:ext cx="8826262" cy="1558874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01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03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60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06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0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09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10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12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B3F5-6833-4B9A-BC34-E253795C309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6AA-6BA5-4560-972A-C99A26A298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44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9192" y="1662803"/>
            <a:ext cx="4586195" cy="470302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8451" y="1662803"/>
            <a:ext cx="4586195" cy="470302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B3F5-6833-4B9A-BC34-E253795C309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6AA-6BA5-4560-972A-C99A26A298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450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9192" y="1595169"/>
            <a:ext cx="4587998" cy="664791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154" indent="0">
              <a:buNone/>
              <a:defRPr sz="2300" b="1"/>
            </a:lvl2pPr>
            <a:lvl3pPr marL="1040311" indent="0">
              <a:buNone/>
              <a:defRPr sz="2100" b="1"/>
            </a:lvl3pPr>
            <a:lvl4pPr marL="1560467" indent="0">
              <a:buNone/>
              <a:defRPr sz="1900" b="1"/>
            </a:lvl4pPr>
            <a:lvl5pPr marL="2080622" indent="0">
              <a:buNone/>
              <a:defRPr sz="1900" b="1"/>
            </a:lvl5pPr>
            <a:lvl6pPr marL="2600778" indent="0">
              <a:buNone/>
              <a:defRPr sz="1900" b="1"/>
            </a:lvl6pPr>
            <a:lvl7pPr marL="3120932" indent="0">
              <a:buNone/>
              <a:defRPr sz="1900" b="1"/>
            </a:lvl7pPr>
            <a:lvl8pPr marL="3641088" indent="0">
              <a:buNone/>
              <a:defRPr sz="1900" b="1"/>
            </a:lvl8pPr>
            <a:lvl9pPr marL="4161245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9192" y="2259957"/>
            <a:ext cx="4587998" cy="410586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74852" y="1595169"/>
            <a:ext cx="4589801" cy="664791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154" indent="0">
              <a:buNone/>
              <a:defRPr sz="2300" b="1"/>
            </a:lvl2pPr>
            <a:lvl3pPr marL="1040311" indent="0">
              <a:buNone/>
              <a:defRPr sz="2100" b="1"/>
            </a:lvl3pPr>
            <a:lvl4pPr marL="1560467" indent="0">
              <a:buNone/>
              <a:defRPr sz="1900" b="1"/>
            </a:lvl4pPr>
            <a:lvl5pPr marL="2080622" indent="0">
              <a:buNone/>
              <a:defRPr sz="1900" b="1"/>
            </a:lvl5pPr>
            <a:lvl6pPr marL="2600778" indent="0">
              <a:buNone/>
              <a:defRPr sz="1900" b="1"/>
            </a:lvl6pPr>
            <a:lvl7pPr marL="3120932" indent="0">
              <a:buNone/>
              <a:defRPr sz="1900" b="1"/>
            </a:lvl7pPr>
            <a:lvl8pPr marL="3641088" indent="0">
              <a:buNone/>
              <a:defRPr sz="1900" b="1"/>
            </a:lvl8pPr>
            <a:lvl9pPr marL="4161245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74852" y="2259957"/>
            <a:ext cx="4589801" cy="410586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B3F5-6833-4B9A-BC34-E253795C309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6AA-6BA5-4560-972A-C99A26A298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68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B3F5-6833-4B9A-BC34-E253795C309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6AA-6BA5-4560-972A-C99A26A298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19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B3F5-6833-4B9A-BC34-E253795C309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6AA-6BA5-4560-972A-C99A26A298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409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197" y="283734"/>
            <a:ext cx="3416211" cy="120751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9792" y="283735"/>
            <a:ext cx="5804854" cy="608209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9197" y="1491245"/>
            <a:ext cx="3416211" cy="4874579"/>
          </a:xfrm>
        </p:spPr>
        <p:txBody>
          <a:bodyPr/>
          <a:lstStyle>
            <a:lvl1pPr marL="0" indent="0">
              <a:buNone/>
              <a:defRPr sz="1600"/>
            </a:lvl1pPr>
            <a:lvl2pPr marL="520154" indent="0">
              <a:buNone/>
              <a:defRPr sz="1300"/>
            </a:lvl2pPr>
            <a:lvl3pPr marL="1040311" indent="0">
              <a:buNone/>
              <a:defRPr sz="1100"/>
            </a:lvl3pPr>
            <a:lvl4pPr marL="1560467" indent="0">
              <a:buNone/>
              <a:defRPr sz="1000"/>
            </a:lvl4pPr>
            <a:lvl5pPr marL="2080622" indent="0">
              <a:buNone/>
              <a:defRPr sz="1000"/>
            </a:lvl5pPr>
            <a:lvl6pPr marL="2600778" indent="0">
              <a:buNone/>
              <a:defRPr sz="1000"/>
            </a:lvl6pPr>
            <a:lvl7pPr marL="3120932" indent="0">
              <a:buNone/>
              <a:defRPr sz="1000"/>
            </a:lvl7pPr>
            <a:lvl8pPr marL="3641088" indent="0">
              <a:buNone/>
              <a:defRPr sz="1000"/>
            </a:lvl8pPr>
            <a:lvl9pPr marL="416124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B3F5-6833-4B9A-BC34-E253795C309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6AA-6BA5-4560-972A-C99A26A298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77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5306" y="4988403"/>
            <a:ext cx="6230303" cy="58891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35306" y="636748"/>
            <a:ext cx="6230303" cy="4275773"/>
          </a:xfrm>
        </p:spPr>
        <p:txBody>
          <a:bodyPr/>
          <a:lstStyle>
            <a:lvl1pPr marL="0" indent="0">
              <a:buNone/>
              <a:defRPr sz="3700"/>
            </a:lvl1pPr>
            <a:lvl2pPr marL="520154" indent="0">
              <a:buNone/>
              <a:defRPr sz="3200"/>
            </a:lvl2pPr>
            <a:lvl3pPr marL="1040311" indent="0">
              <a:buNone/>
              <a:defRPr sz="2700"/>
            </a:lvl3pPr>
            <a:lvl4pPr marL="1560467" indent="0">
              <a:buNone/>
              <a:defRPr sz="2300"/>
            </a:lvl4pPr>
            <a:lvl5pPr marL="2080622" indent="0">
              <a:buNone/>
              <a:defRPr sz="2300"/>
            </a:lvl5pPr>
            <a:lvl6pPr marL="2600778" indent="0">
              <a:buNone/>
              <a:defRPr sz="2300"/>
            </a:lvl6pPr>
            <a:lvl7pPr marL="3120932" indent="0">
              <a:buNone/>
              <a:defRPr sz="2300"/>
            </a:lvl7pPr>
            <a:lvl8pPr marL="3641088" indent="0">
              <a:buNone/>
              <a:defRPr sz="2300"/>
            </a:lvl8pPr>
            <a:lvl9pPr marL="4161245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35306" y="5577312"/>
            <a:ext cx="6230303" cy="836349"/>
          </a:xfrm>
        </p:spPr>
        <p:txBody>
          <a:bodyPr/>
          <a:lstStyle>
            <a:lvl1pPr marL="0" indent="0">
              <a:buNone/>
              <a:defRPr sz="1600"/>
            </a:lvl1pPr>
            <a:lvl2pPr marL="520154" indent="0">
              <a:buNone/>
              <a:defRPr sz="1300"/>
            </a:lvl2pPr>
            <a:lvl3pPr marL="1040311" indent="0">
              <a:buNone/>
              <a:defRPr sz="1100"/>
            </a:lvl3pPr>
            <a:lvl4pPr marL="1560467" indent="0">
              <a:buNone/>
              <a:defRPr sz="1000"/>
            </a:lvl4pPr>
            <a:lvl5pPr marL="2080622" indent="0">
              <a:buNone/>
              <a:defRPr sz="1000"/>
            </a:lvl5pPr>
            <a:lvl6pPr marL="2600778" indent="0">
              <a:buNone/>
              <a:defRPr sz="1000"/>
            </a:lvl6pPr>
            <a:lvl7pPr marL="3120932" indent="0">
              <a:buNone/>
              <a:defRPr sz="1000"/>
            </a:lvl7pPr>
            <a:lvl8pPr marL="3641088" indent="0">
              <a:buNone/>
              <a:defRPr sz="1000"/>
            </a:lvl8pPr>
            <a:lvl9pPr marL="416124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B3F5-6833-4B9A-BC34-E253795C309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6AA-6BA5-4560-972A-C99A26A298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9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456" y="46371"/>
            <a:ext cx="7371190" cy="1187715"/>
          </a:xfrm>
          <a:prstGeom prst="rect">
            <a:avLst/>
          </a:prstGeom>
        </p:spPr>
        <p:txBody>
          <a:bodyPr vert="horz" lIns="104031" tIns="52016" rIns="104031" bIns="52016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9192" y="1662803"/>
            <a:ext cx="9345454" cy="4703021"/>
          </a:xfrm>
          <a:prstGeom prst="rect">
            <a:avLst/>
          </a:prstGeom>
        </p:spPr>
        <p:txBody>
          <a:bodyPr vert="horz" lIns="104031" tIns="52016" rIns="104031" bIns="52016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9192" y="6605017"/>
            <a:ext cx="2422896" cy="379409"/>
          </a:xfrm>
          <a:prstGeom prst="rect">
            <a:avLst/>
          </a:prstGeom>
        </p:spPr>
        <p:txBody>
          <a:bodyPr vert="horz" lIns="104031" tIns="52016" rIns="104031" bIns="5201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B3F5-6833-4B9A-BC34-E253795C309B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7813" y="6605017"/>
            <a:ext cx="3288215" cy="379409"/>
          </a:xfrm>
          <a:prstGeom prst="rect">
            <a:avLst/>
          </a:prstGeom>
        </p:spPr>
        <p:txBody>
          <a:bodyPr vert="horz" lIns="104031" tIns="52016" rIns="104031" bIns="5201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41750" y="6605017"/>
            <a:ext cx="2422896" cy="379409"/>
          </a:xfrm>
          <a:prstGeom prst="rect">
            <a:avLst/>
          </a:prstGeom>
        </p:spPr>
        <p:txBody>
          <a:bodyPr vert="horz" lIns="104031" tIns="52016" rIns="104031" bIns="5201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A16AA-6BA5-4560-972A-C99A26A298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25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1040311" rtl="0" eaLnBrk="1" latinLnBrk="0" hangingPunct="1">
        <a:spcBef>
          <a:spcPct val="0"/>
        </a:spcBef>
        <a:buNone/>
        <a:defRPr sz="5000" b="1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90116" indent="-390116" algn="l" defTabSz="1040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45252" indent="-325098" algn="l" defTabSz="1040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00389" indent="-260078" algn="l" defTabSz="1040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20545" indent="-260078" algn="l" defTabSz="1040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340700" indent="-260078" algn="l" defTabSz="1040311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860856" indent="-260078" algn="l" defTabSz="1040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1012" indent="-260078" algn="l" defTabSz="1040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1167" indent="-260078" algn="l" defTabSz="1040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1323" indent="-260078" algn="l" defTabSz="1040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03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0154" algn="l" defTabSz="10403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0311" algn="l" defTabSz="10403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0467" algn="l" defTabSz="10403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0622" algn="l" defTabSz="10403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0778" algn="l" defTabSz="10403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932" algn="l" defTabSz="10403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1088" algn="l" defTabSz="10403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1245" algn="l" defTabSz="10403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6100" dirty="0"/>
              <a:t>УПРАВЛІННЯ </a:t>
            </a:r>
            <a:br>
              <a:rPr lang="uk-UA" sz="6100" dirty="0"/>
            </a:br>
            <a:r>
              <a:rPr lang="uk-UA" sz="6100" dirty="0"/>
              <a:t>ДИСТРИБУЦІЄЮ ПОСЛУГ</a:t>
            </a:r>
            <a:endParaRPr lang="ru-RU" sz="6100" b="0" dirty="0"/>
          </a:p>
        </p:txBody>
      </p:sp>
    </p:spTree>
    <p:extLst>
      <p:ext uri="{BB962C8B-B14F-4D97-AF65-F5344CB8AC3E}">
        <p14:creationId xmlns:p14="http://schemas.microsoft.com/office/powerpoint/2010/main" val="2957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16116" t="8571" r="1562" b="7499"/>
          <a:stretch/>
        </p:blipFill>
        <p:spPr bwMode="auto">
          <a:xfrm>
            <a:off x="0" y="0"/>
            <a:ext cx="10383838" cy="7126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91519" y="1258889"/>
            <a:ext cx="6048672" cy="138970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104031" tIns="52016" rIns="104031" bIns="52016" rtlCol="0" anchor="ctr">
            <a:noAutofit/>
          </a:bodyPr>
          <a:lstStyle>
            <a:lvl1pPr algn="ctr" defTabSz="1040311" rtl="0" eaLnBrk="1" latinLnBrk="0" hangingPunct="1">
              <a:spcBef>
                <a:spcPct val="0"/>
              </a:spcBef>
              <a:buNone/>
              <a:defRPr sz="5000" b="1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solidFill>
                  <a:schemeClr val="tx1"/>
                </a:solidFill>
              </a:rPr>
              <a:t>ІНЖИНІРИНГ </a:t>
            </a:r>
            <a:endParaRPr lang="ru-RU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 r="1235"/>
          <a:stretch/>
        </p:blipFill>
        <p:spPr bwMode="auto">
          <a:xfrm>
            <a:off x="0" y="0"/>
            <a:ext cx="10383838" cy="713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272039" y="250776"/>
            <a:ext cx="40866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LS Sector Bold" pitchFamily="50" charset="0"/>
                <a:cs typeface="ALS Sector Bold" pitchFamily="50" charset="0"/>
              </a:rPr>
              <a:t>Не </a:t>
            </a:r>
            <a:r>
              <a:rPr lang="ru-RU" sz="3200" dirty="0" err="1">
                <a:latin typeface="ALS Sector Bold" pitchFamily="50" charset="0"/>
                <a:cs typeface="ALS Sector Bold" pitchFamily="50" charset="0"/>
              </a:rPr>
              <a:t>намагайтеся</a:t>
            </a:r>
            <a:r>
              <a:rPr lang="ru-RU" sz="3200" dirty="0">
                <a:latin typeface="ALS Sector Bold" pitchFamily="50" charset="0"/>
                <a:cs typeface="ALS Sector Bold" pitchFamily="50" charset="0"/>
              </a:rPr>
              <a:t> </a:t>
            </a:r>
            <a:r>
              <a:rPr lang="ru-RU" sz="3200" dirty="0" err="1">
                <a:latin typeface="ALS Sector Bold" pitchFamily="50" charset="0"/>
                <a:cs typeface="ALS Sector Bold" pitchFamily="50" charset="0"/>
              </a:rPr>
              <a:t>продавати</a:t>
            </a:r>
            <a:r>
              <a:rPr lang="ru-RU" sz="3200" dirty="0">
                <a:latin typeface="ALS Sector Bold" pitchFamily="50" charset="0"/>
                <a:cs typeface="ALS Sector Bold" pitchFamily="50" charset="0"/>
              </a:rPr>
              <a:t>! </a:t>
            </a:r>
            <a:br>
              <a:rPr lang="ru-RU" sz="3200" dirty="0">
                <a:latin typeface="ALS Sector Bold" pitchFamily="50" charset="0"/>
                <a:cs typeface="ALS Sector Bold" pitchFamily="50" charset="0"/>
              </a:rPr>
            </a:br>
            <a:r>
              <a:rPr lang="ru-RU" sz="3200" dirty="0" err="1">
                <a:latin typeface="ALS Sector Bold" pitchFamily="50" charset="0"/>
                <a:cs typeface="ALS Sector Bold" pitchFamily="50" charset="0"/>
              </a:rPr>
              <a:t>Допомагайте</a:t>
            </a:r>
            <a:r>
              <a:rPr lang="ru-RU" sz="3200" dirty="0">
                <a:latin typeface="ALS Sector Bold" pitchFamily="50" charset="0"/>
                <a:cs typeface="ALS Sector Bold" pitchFamily="50" charset="0"/>
              </a:rPr>
              <a:t> гостям </a:t>
            </a:r>
            <a:r>
              <a:rPr lang="ru-RU" sz="3200" dirty="0" err="1">
                <a:latin typeface="ALS Sector Bold" pitchFamily="50" charset="0"/>
                <a:cs typeface="ALS Sector Bold" pitchFamily="50" charset="0"/>
              </a:rPr>
              <a:t>купувати</a:t>
            </a:r>
            <a:r>
              <a:rPr lang="ru-RU" sz="3200" dirty="0">
                <a:latin typeface="ALS Sector Bold" pitchFamily="50" charset="0"/>
                <a:cs typeface="ALS Sector Bold" pitchFamily="50" charset="0"/>
              </a:rPr>
              <a:t>!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57819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7256"/>
            <a:ext cx="10383838" cy="136815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err="1" smtClean="0"/>
              <a:t>Викладачі</a:t>
            </a:r>
            <a:r>
              <a:rPr lang="ru-RU" dirty="0" smtClean="0"/>
              <a:t> </a:t>
            </a:r>
            <a:r>
              <a:rPr lang="ru-RU" dirty="0" err="1" smtClean="0"/>
              <a:t>кафедри</a:t>
            </a:r>
            <a:r>
              <a:rPr lang="ru-RU" dirty="0" smtClean="0"/>
              <a:t> </a:t>
            </a:r>
            <a:r>
              <a:rPr lang="ru-RU" dirty="0" err="1" smtClean="0"/>
              <a:t>готельно</a:t>
            </a:r>
            <a:r>
              <a:rPr lang="ru-RU" dirty="0" smtClean="0"/>
              <a:t>-ресторанного </a:t>
            </a:r>
            <a:r>
              <a:rPr lang="ru-RU" dirty="0" err="1" smtClean="0"/>
              <a:t>бізнесу</a:t>
            </a:r>
            <a:endParaRPr lang="ru-RU" dirty="0"/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gray">
          <a:xfrm rot="5400000">
            <a:off x="-1210424" y="2685335"/>
            <a:ext cx="5651376" cy="3230529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>
              <a:srgbClr val="1C1C1C">
                <a:alpha val="50000"/>
              </a:srgbClr>
            </a:prstShdw>
          </a:effectLst>
        </p:spPr>
        <p:txBody>
          <a:bodyPr wrap="none" lIns="104031" tIns="52016" rIns="104031" bIns="52016" anchor="ctr"/>
          <a:lstStyle/>
          <a:p>
            <a:endParaRPr lang="ru-RU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gray">
          <a:xfrm rot="5400000">
            <a:off x="2258219" y="2608415"/>
            <a:ext cx="5651375" cy="3384376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>
              <a:srgbClr val="1C1C1C">
                <a:alpha val="50000"/>
              </a:srgbClr>
            </a:prstShdw>
          </a:effectLst>
        </p:spPr>
        <p:txBody>
          <a:bodyPr wrap="none" lIns="104031" tIns="52016" rIns="104031" bIns="52016" anchor="ctr"/>
          <a:lstStyle/>
          <a:p>
            <a:endParaRPr lang="ru-RU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gray">
          <a:xfrm>
            <a:off x="4010318" y="5005105"/>
            <a:ext cx="2219185" cy="19517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4031" tIns="52016" rIns="104031" bIns="52016">
            <a:spAutoFit/>
          </a:bodyPr>
          <a:lstStyle/>
          <a:p>
            <a:pPr algn="ctr" eaLnBrk="0" hangingPunct="0"/>
            <a:r>
              <a:rPr lang="uk-UA" sz="2400" b="1" dirty="0" smtClean="0"/>
              <a:t>РАСУЛОВА</a:t>
            </a:r>
          </a:p>
          <a:p>
            <a:pPr algn="ctr" eaLnBrk="0" hangingPunct="0"/>
            <a:r>
              <a:rPr lang="uk-UA" sz="2400" b="1" dirty="0" smtClean="0"/>
              <a:t>АЛЛА Миколаївна,</a:t>
            </a:r>
          </a:p>
          <a:p>
            <a:pPr algn="ctr" eaLnBrk="0" hangingPunct="0"/>
            <a:endParaRPr lang="uk-UA" sz="2400" b="1" dirty="0"/>
          </a:p>
          <a:p>
            <a:pPr algn="ctr" eaLnBrk="0" hangingPunct="0"/>
            <a:r>
              <a:rPr lang="uk-UA" sz="2400" b="1" dirty="0" smtClean="0"/>
              <a:t> доцент, </a:t>
            </a:r>
            <a:r>
              <a:rPr lang="uk-UA" sz="2400" b="1" dirty="0" err="1" smtClean="0"/>
              <a:t>к.е.н</a:t>
            </a:r>
            <a:r>
              <a:rPr lang="uk-UA" sz="2400" b="1" dirty="0" smtClean="0"/>
              <a:t>.</a:t>
            </a:r>
            <a:endParaRPr lang="en-US" sz="2400" b="1" dirty="0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gray">
          <a:xfrm rot="5400000">
            <a:off x="5754279" y="2496729"/>
            <a:ext cx="5795389" cy="3463728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 dist="88900" dir="10800000">
              <a:srgbClr val="1C1C1C">
                <a:alpha val="50000"/>
              </a:srgbClr>
            </a:prstShdw>
          </a:effectLst>
        </p:spPr>
        <p:txBody>
          <a:bodyPr wrap="none" lIns="104031" tIns="52016" rIns="104031" bIns="52016" anchor="ctr"/>
          <a:lstStyle/>
          <a:p>
            <a:endParaRPr lang="ru-RU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gray">
          <a:xfrm>
            <a:off x="546176" y="5005105"/>
            <a:ext cx="2220988" cy="19517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4031" tIns="52016" rIns="104031" bIns="52016">
            <a:spAutoFit/>
          </a:bodyPr>
          <a:lstStyle/>
          <a:p>
            <a:pPr algn="ctr" eaLnBrk="0" hangingPunct="0"/>
            <a:r>
              <a:rPr lang="uk-UA" sz="2400" b="1" dirty="0" smtClean="0"/>
              <a:t>КОМПАНЕЦЬ</a:t>
            </a:r>
            <a:endParaRPr lang="uk-UA" sz="2400" b="1" dirty="0"/>
          </a:p>
          <a:p>
            <a:pPr algn="ctr" eaLnBrk="0" hangingPunct="0"/>
            <a:r>
              <a:rPr lang="uk-UA" sz="2400" b="1" dirty="0" smtClean="0"/>
              <a:t>КАТЕРИНА Андріївна,</a:t>
            </a:r>
          </a:p>
          <a:p>
            <a:pPr algn="ctr" eaLnBrk="0" hangingPunct="0"/>
            <a:r>
              <a:rPr lang="uk-UA" sz="2400" b="1" dirty="0" smtClean="0"/>
              <a:t> </a:t>
            </a:r>
          </a:p>
          <a:p>
            <a:pPr algn="ctr" eaLnBrk="0" hangingPunct="0"/>
            <a:r>
              <a:rPr lang="uk-UA" sz="2400" b="1" dirty="0" smtClean="0"/>
              <a:t>доцент</a:t>
            </a:r>
            <a:r>
              <a:rPr lang="uk-UA" sz="2400" b="1" dirty="0"/>
              <a:t>, </a:t>
            </a:r>
            <a:r>
              <a:rPr lang="uk-UA" sz="2400" b="1" dirty="0" err="1"/>
              <a:t>к.е.н</a:t>
            </a:r>
            <a:r>
              <a:rPr lang="uk-UA" sz="2400" b="1" dirty="0"/>
              <a:t>.</a:t>
            </a:r>
            <a:endParaRPr lang="en-US" sz="2400" b="1" dirty="0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335613" y="2515648"/>
            <a:ext cx="1038384" cy="6482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4031" tIns="52016" rIns="104031" bIns="52016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300" b="1" dirty="0">
                <a:solidFill>
                  <a:srgbClr val="D13F11"/>
                </a:solidFill>
              </a:rPr>
              <a:t>B</a:t>
            </a:r>
            <a:r>
              <a:rPr lang="en-US" sz="1600" b="1" dirty="0">
                <a:solidFill>
                  <a:srgbClr val="D13F11"/>
                </a:solidFill>
              </a:rPr>
              <a:t> 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ru-RU" sz="1600" b="1" dirty="0">
                <a:solidFill>
                  <a:srgbClr val="5F5F5F"/>
                </a:solidFill>
              </a:rPr>
              <a:t>Группа</a:t>
            </a:r>
            <a:endParaRPr lang="en-US" sz="1600" b="1" dirty="0">
              <a:solidFill>
                <a:srgbClr val="5F5F5F"/>
              </a:solidFill>
            </a:endParaRPr>
          </a:p>
        </p:txBody>
      </p:sp>
      <p:pic>
        <p:nvPicPr>
          <p:cNvPr id="16" name="Picture 15" descr="O_chevron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4805" y="4627345"/>
            <a:ext cx="468715" cy="377760"/>
          </a:xfrm>
          <a:prstGeom prst="rect">
            <a:avLst/>
          </a:prstGeom>
          <a:noFill/>
        </p:spPr>
      </p:pic>
      <p:pic>
        <p:nvPicPr>
          <p:cNvPr id="17" name="Picture 16" descr="O_chevron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2312" y="4627345"/>
            <a:ext cx="468715" cy="377760"/>
          </a:xfrm>
          <a:prstGeom prst="rect">
            <a:avLst/>
          </a:prstGeom>
          <a:noFill/>
        </p:spPr>
      </p:pic>
      <p:pic>
        <p:nvPicPr>
          <p:cNvPr id="18" name="Picture 17" descr="O_chevron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3701" y="4643264"/>
            <a:ext cx="468715" cy="377760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47" y="1610625"/>
            <a:ext cx="2232025" cy="286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34"/>
          <a:stretch/>
        </p:blipFill>
        <p:spPr bwMode="auto">
          <a:xfrm>
            <a:off x="3829869" y="1610625"/>
            <a:ext cx="2580084" cy="285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6"/>
          <p:cNvSpPr txBox="1">
            <a:spLocks noChangeArrowheads="1"/>
          </p:cNvSpPr>
          <p:nvPr/>
        </p:nvSpPr>
        <p:spPr bwMode="gray">
          <a:xfrm>
            <a:off x="7430696" y="5005105"/>
            <a:ext cx="2219185" cy="19517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4031" tIns="52016" rIns="104031" bIns="52016">
            <a:spAutoFit/>
          </a:bodyPr>
          <a:lstStyle/>
          <a:p>
            <a:pPr algn="ctr" eaLnBrk="0" hangingPunct="0"/>
            <a:r>
              <a:rPr lang="uk-UA" sz="2400" b="1" dirty="0" smtClean="0"/>
              <a:t>ЗІКІЙ</a:t>
            </a:r>
          </a:p>
          <a:p>
            <a:pPr algn="ctr" eaLnBrk="0" hangingPunct="0"/>
            <a:r>
              <a:rPr lang="uk-UA" sz="2400" b="1" dirty="0" smtClean="0"/>
              <a:t>НАТАЛІЯ Леонідівна,</a:t>
            </a:r>
          </a:p>
          <a:p>
            <a:pPr algn="ctr" eaLnBrk="0" hangingPunct="0"/>
            <a:endParaRPr lang="uk-UA" sz="2400" b="1" dirty="0"/>
          </a:p>
          <a:p>
            <a:pPr algn="ctr" eaLnBrk="0" hangingPunct="0"/>
            <a:r>
              <a:rPr lang="uk-UA" sz="2400" b="1" dirty="0" smtClean="0"/>
              <a:t> асистент</a:t>
            </a:r>
            <a:endParaRPr lang="en-US" sz="2400" b="1" dirty="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6" t="7739" r="24734" b="57653"/>
          <a:stretch/>
        </p:blipFill>
        <p:spPr bwMode="auto">
          <a:xfrm>
            <a:off x="469037" y="1762944"/>
            <a:ext cx="2558572" cy="270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2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330896"/>
            <a:ext cx="2455616" cy="579957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b="1" dirty="0" smtClean="0">
              <a:latin typeface="ALS Sector Regular" pitchFamily="50" charset="0"/>
              <a:cs typeface="ALS Sector Regular" pitchFamily="50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latin typeface="ALS Sector Regular" pitchFamily="50" charset="0"/>
                <a:cs typeface="ALS Sector Regular" pitchFamily="50" charset="0"/>
              </a:rPr>
              <a:t>КАНАЛИ </a:t>
            </a:r>
          </a:p>
          <a:p>
            <a:pPr marL="0" indent="0" algn="ctr">
              <a:buNone/>
            </a:pPr>
            <a:endParaRPr lang="ru-RU" sz="3200" b="1" dirty="0">
              <a:latin typeface="ALS Sector Regular" pitchFamily="50" charset="0"/>
              <a:cs typeface="ALS Sector Regular" pitchFamily="50" charset="0"/>
            </a:endParaRPr>
          </a:p>
          <a:p>
            <a:pPr marL="0" indent="0" algn="ctr">
              <a:buNone/>
            </a:pPr>
            <a:r>
              <a:rPr lang="ru-RU" sz="2800" b="1" dirty="0" err="1" smtClean="0">
                <a:latin typeface="ALS Sector Regular" pitchFamily="50" charset="0"/>
                <a:cs typeface="ALS Sector Regular" pitchFamily="50" charset="0"/>
              </a:rPr>
              <a:t>дистрибуції</a:t>
            </a:r>
            <a:endParaRPr lang="ru-RU" sz="2800" b="1" dirty="0" smtClean="0">
              <a:latin typeface="ALS Sector Regular" pitchFamily="50" charset="0"/>
              <a:cs typeface="ALS Sector Regular" pitchFamily="50" charset="0"/>
            </a:endParaRPr>
          </a:p>
          <a:p>
            <a:pPr marL="0" indent="0" algn="ctr">
              <a:buNone/>
            </a:pPr>
            <a:endParaRPr lang="ru-RU" sz="3200" b="1" dirty="0" smtClean="0">
              <a:latin typeface="ALS Sector Regular" pitchFamily="50" charset="0"/>
              <a:cs typeface="ALS Sector Regular" pitchFamily="50" charset="0"/>
            </a:endParaRPr>
          </a:p>
          <a:p>
            <a:pPr marL="0" indent="0" algn="ctr">
              <a:buNone/>
            </a:pPr>
            <a:r>
              <a:rPr lang="ru-RU" sz="3200" b="1" dirty="0" err="1" smtClean="0">
                <a:latin typeface="ALS Sector Regular" pitchFamily="50" charset="0"/>
                <a:cs typeface="ALS Sector Regular" pitchFamily="50" charset="0"/>
              </a:rPr>
              <a:t>послуг</a:t>
            </a:r>
            <a:r>
              <a:rPr lang="ru-RU" sz="3200" b="1" dirty="0" smtClean="0">
                <a:latin typeface="ALS Sector Regular" pitchFamily="50" charset="0"/>
                <a:cs typeface="ALS Sector Regular" pitchFamily="50" charset="0"/>
              </a:rPr>
              <a:t> </a:t>
            </a:r>
          </a:p>
          <a:p>
            <a:pPr marL="0" indent="0" algn="ctr">
              <a:buNone/>
            </a:pPr>
            <a:endParaRPr lang="ru-RU" sz="3200" b="1" dirty="0">
              <a:latin typeface="ALS Sector Regular" pitchFamily="50" charset="0"/>
              <a:cs typeface="ALS Sector Regular" pitchFamily="50" charset="0"/>
            </a:endParaRPr>
          </a:p>
          <a:p>
            <a:pPr marL="0" indent="0" algn="ctr">
              <a:buNone/>
            </a:pPr>
            <a:r>
              <a:rPr lang="ru-RU" sz="3200" b="1" dirty="0" err="1" smtClean="0">
                <a:latin typeface="ALS Sector Regular" pitchFamily="50" charset="0"/>
                <a:cs typeface="ALS Sector Regular" pitchFamily="50" charset="0"/>
              </a:rPr>
              <a:t>готелів</a:t>
            </a:r>
            <a:endParaRPr lang="uk-UA" sz="3200" b="1" dirty="0">
              <a:latin typeface="ALS Sector Regular" pitchFamily="50" charset="0"/>
              <a:cs typeface="ALS Sector Regular" pitchFamily="50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780" r="23285" b="6766"/>
          <a:stretch/>
        </p:blipFill>
        <p:spPr bwMode="auto">
          <a:xfrm>
            <a:off x="2455616" y="-12176"/>
            <a:ext cx="793542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6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7256"/>
            <a:ext cx="10383838" cy="118771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400" dirty="0" smtClean="0"/>
              <a:t>Brand</a:t>
            </a:r>
            <a:r>
              <a:rPr lang="uk-UA" sz="4400" dirty="0" err="1" smtClean="0"/>
              <a:t>-сайт</a:t>
            </a:r>
            <a:r>
              <a:rPr lang="uk-UA" sz="4400" dirty="0" smtClean="0"/>
              <a:t> готелю, який продає сам себе</a:t>
            </a:r>
            <a:endParaRPr lang="uk-UA" sz="4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70856"/>
            <a:ext cx="10383839" cy="615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369598" cy="129614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Конверсія сайту готелю/ресторану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" y="1296144"/>
            <a:ext cx="10354092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600400" y="4931296"/>
            <a:ext cx="2455615" cy="43204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104031" tIns="52016" rIns="104031" bIns="52016" rtlCol="0" anchor="ctr">
            <a:noAutofit/>
          </a:bodyPr>
          <a:lstStyle>
            <a:lvl1pPr algn="ctr" defTabSz="1040311" rtl="0" eaLnBrk="1" latinLnBrk="0" hangingPunct="1">
              <a:spcBef>
                <a:spcPct val="0"/>
              </a:spcBef>
              <a:buNone/>
              <a:defRPr sz="5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dirty="0" smtClean="0">
                <a:solidFill>
                  <a:schemeClr val="bg1"/>
                </a:solidFill>
                <a:latin typeface="ALS Sector Regular" pitchFamily="50" charset="0"/>
                <a:cs typeface="ALS Sector Regular" pitchFamily="50" charset="0"/>
              </a:rPr>
              <a:t>відвідувачів</a:t>
            </a:r>
            <a:endParaRPr lang="uk-UA" sz="2800" dirty="0">
              <a:solidFill>
                <a:schemeClr val="bg1"/>
              </a:solidFill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199" y="2122984"/>
            <a:ext cx="3555201" cy="93610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104031" tIns="52016" rIns="104031" bIns="52016" rtlCol="0" anchor="ctr">
            <a:noAutofit/>
          </a:bodyPr>
          <a:lstStyle>
            <a:lvl1pPr algn="ctr" defTabSz="1040311" rtl="0" eaLnBrk="1" latinLnBrk="0" hangingPunct="1">
              <a:spcBef>
                <a:spcPct val="0"/>
              </a:spcBef>
              <a:buNone/>
              <a:defRPr sz="5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solidFill>
                  <a:schemeClr val="tx1"/>
                </a:solidFill>
                <a:latin typeface="ALS Sector Regular" pitchFamily="50" charset="0"/>
                <a:cs typeface="ALS Sector Regular" pitchFamily="50" charset="0"/>
              </a:rPr>
              <a:t>Зайшли просто порівняти ціни</a:t>
            </a:r>
            <a:endParaRPr lang="uk-UA" sz="2400" dirty="0">
              <a:solidFill>
                <a:schemeClr val="tx1"/>
              </a:solidFill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2104" y="6443464"/>
            <a:ext cx="3153592" cy="68282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104031" tIns="52016" rIns="104031" bIns="52016" rtlCol="0" anchor="ctr">
            <a:noAutofit/>
          </a:bodyPr>
          <a:lstStyle>
            <a:lvl1pPr algn="ctr" defTabSz="1040311" rtl="0" eaLnBrk="1" latinLnBrk="0" hangingPunct="1">
              <a:spcBef>
                <a:spcPct val="0"/>
              </a:spcBef>
              <a:buNone/>
              <a:defRPr sz="5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dirty="0" smtClean="0">
                <a:solidFill>
                  <a:schemeClr val="tx1"/>
                </a:solidFill>
                <a:latin typeface="ALS Sector Regular" pitchFamily="50" charset="0"/>
                <a:cs typeface="ALS Sector Regular" pitchFamily="50" charset="0"/>
              </a:rPr>
              <a:t>Не зайшли потрібний товар/розділ/послугу</a:t>
            </a:r>
            <a:endParaRPr lang="uk-UA" sz="2000" dirty="0">
              <a:solidFill>
                <a:schemeClr val="tx1"/>
              </a:solidFill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510934" y="1440160"/>
            <a:ext cx="2858663" cy="68282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104031" tIns="52016" rIns="104031" bIns="52016" rtlCol="0" anchor="ctr">
            <a:noAutofit/>
          </a:bodyPr>
          <a:lstStyle>
            <a:lvl1pPr algn="ctr" defTabSz="1040311" rtl="0" eaLnBrk="1" latinLnBrk="0" hangingPunct="1">
              <a:spcBef>
                <a:spcPct val="0"/>
              </a:spcBef>
              <a:buNone/>
              <a:defRPr sz="5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dirty="0" smtClean="0">
                <a:solidFill>
                  <a:schemeClr val="tx1"/>
                </a:solidFill>
                <a:latin typeface="ALS Sector Regular" pitchFamily="50" charset="0"/>
                <a:cs typeface="ALS Sector Regular" pitchFamily="50" charset="0"/>
              </a:rPr>
              <a:t>Зробили бронювання/</a:t>
            </a:r>
          </a:p>
          <a:p>
            <a:r>
              <a:rPr lang="uk-UA" sz="2000" dirty="0" smtClean="0">
                <a:solidFill>
                  <a:schemeClr val="tx1"/>
                </a:solidFill>
                <a:latin typeface="ALS Sector Regular" pitchFamily="50" charset="0"/>
                <a:cs typeface="ALS Sector Regular" pitchFamily="50" charset="0"/>
              </a:rPr>
              <a:t>замовлення</a:t>
            </a:r>
            <a:endParaRPr lang="uk-UA" sz="2000" dirty="0">
              <a:solidFill>
                <a:schemeClr val="tx1"/>
              </a:solidFill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704087" y="3089260"/>
            <a:ext cx="3009576" cy="68282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104031" tIns="52016" rIns="104031" bIns="52016" rtlCol="0" anchor="ctr">
            <a:noAutofit/>
          </a:bodyPr>
          <a:lstStyle>
            <a:lvl1pPr algn="ctr" defTabSz="1040311" rtl="0" eaLnBrk="1" latinLnBrk="0" hangingPunct="1">
              <a:spcBef>
                <a:spcPct val="0"/>
              </a:spcBef>
              <a:buNone/>
              <a:defRPr sz="5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dirty="0" smtClean="0">
                <a:solidFill>
                  <a:schemeClr val="tx1"/>
                </a:solidFill>
                <a:latin typeface="ALS Sector Regular" pitchFamily="50" charset="0"/>
                <a:cs typeface="ALS Sector Regular" pitchFamily="50" charset="0"/>
              </a:rPr>
              <a:t>Потрапили випадково на </a:t>
            </a:r>
            <a:r>
              <a:rPr lang="uk-UA" sz="2000" dirty="0">
                <a:solidFill>
                  <a:schemeClr val="tx1"/>
                </a:solidFill>
                <a:latin typeface="ALS Sector Regular" pitchFamily="50" charset="0"/>
                <a:cs typeface="ALS Sector Regular" pitchFamily="50" charset="0"/>
              </a:rPr>
              <a:t>сайт 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992119" y="4910333"/>
            <a:ext cx="3305470" cy="68282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104031" tIns="52016" rIns="104031" bIns="52016" rtlCol="0" anchor="ctr">
            <a:noAutofit/>
          </a:bodyPr>
          <a:lstStyle>
            <a:lvl1pPr algn="ctr" defTabSz="1040311" rtl="0" eaLnBrk="1" latinLnBrk="0" hangingPunct="1">
              <a:spcBef>
                <a:spcPct val="0"/>
              </a:spcBef>
              <a:buNone/>
              <a:defRPr sz="5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800" dirty="0" smtClean="0">
                <a:solidFill>
                  <a:schemeClr val="tx1"/>
                </a:solidFill>
                <a:latin typeface="ALS Sector Regular" pitchFamily="50" charset="0"/>
                <a:cs typeface="ALS Sector Regular" pitchFamily="50" charset="0"/>
              </a:rPr>
              <a:t>Не задоволені умовами бронювання/замовлення</a:t>
            </a:r>
            <a:endParaRPr lang="uk-UA" sz="1800" dirty="0">
              <a:solidFill>
                <a:schemeClr val="tx1"/>
              </a:solidFill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649073" y="6443464"/>
            <a:ext cx="3698903" cy="68282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104031" tIns="52016" rIns="104031" bIns="52016" rtlCol="0" anchor="ctr">
            <a:noAutofit/>
          </a:bodyPr>
          <a:lstStyle>
            <a:lvl1pPr algn="ctr" defTabSz="1040311" rtl="0" eaLnBrk="1" latinLnBrk="0" hangingPunct="1">
              <a:spcBef>
                <a:spcPct val="0"/>
              </a:spcBef>
              <a:buNone/>
              <a:defRPr sz="5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dirty="0" smtClean="0">
                <a:solidFill>
                  <a:schemeClr val="tx1"/>
                </a:solidFill>
                <a:latin typeface="ALS Sector Regular" pitchFamily="50" charset="0"/>
                <a:cs typeface="ALS Sector Regular" pitchFamily="50" charset="0"/>
              </a:rPr>
              <a:t>Пішли - не сподобався сайт, не зручний</a:t>
            </a:r>
            <a:endParaRPr lang="uk-UA" sz="2000" dirty="0">
              <a:solidFill>
                <a:schemeClr val="tx1"/>
              </a:solidFill>
              <a:latin typeface="ALS Sector Regular" pitchFamily="50" charset="0"/>
              <a:cs typeface="ALS Sector Regula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1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kwadratura24.ru/wp-content/uploads/2018/12/kak-generirovat-prodazhi-v-bizne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11435" r="8457"/>
          <a:stretch/>
        </p:blipFill>
        <p:spPr bwMode="auto">
          <a:xfrm>
            <a:off x="5127" y="0"/>
            <a:ext cx="10383838" cy="716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9951" y="1474912"/>
            <a:ext cx="4608512" cy="936104"/>
          </a:xfr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2400" dirty="0" smtClean="0">
                <a:latin typeface="ALS Sector Regular" pitchFamily="50" charset="0"/>
                <a:cs typeface="ALS Sector Regular" pitchFamily="50" charset="0"/>
              </a:rPr>
              <a:t>Кількість відвідувачів сайту</a:t>
            </a:r>
            <a:endParaRPr lang="uk-UA" sz="2400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47903" y="2627040"/>
            <a:ext cx="5040560" cy="864096"/>
          </a:xfrm>
          <a:prstGeom prst="rect">
            <a:avLst/>
          </a:prstGeom>
          <a:solidFill>
            <a:srgbClr val="92D050"/>
          </a:solidFill>
          <a:ln w="38100" cap="flat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104031" tIns="52016" rIns="104031" bIns="52016" rtlCol="0" anchor="ctr">
            <a:noAutofit/>
          </a:bodyPr>
          <a:lstStyle>
            <a:lvl1pPr algn="ctr" defTabSz="1040311" rtl="0" eaLnBrk="1" latinLnBrk="0" hangingPunct="1">
              <a:spcBef>
                <a:spcPct val="0"/>
              </a:spcBef>
              <a:buNone/>
              <a:defRPr sz="5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atin typeface="ALS Sector Regular" pitchFamily="50" charset="0"/>
                <a:cs typeface="ALS Sector Regular" pitchFamily="50" charset="0"/>
              </a:rPr>
              <a:t>Потенційні споживачі, які зацікавилися компанією</a:t>
            </a:r>
            <a:endParaRPr lang="uk-UA" sz="2400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471839" y="3707160"/>
            <a:ext cx="5616624" cy="936104"/>
          </a:xfrm>
          <a:prstGeom prst="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104031" tIns="52016" rIns="104031" bIns="52016" rtlCol="0" anchor="ctr">
            <a:noAutofit/>
          </a:bodyPr>
          <a:lstStyle>
            <a:lvl1pPr algn="ctr" defTabSz="1040311" rtl="0" eaLnBrk="1" latinLnBrk="0" hangingPunct="1">
              <a:spcBef>
                <a:spcPct val="0"/>
              </a:spcBef>
              <a:buNone/>
              <a:defRPr sz="5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atin typeface="ALS Sector Regular" pitchFamily="50" charset="0"/>
                <a:cs typeface="ALS Sector Regular" pitchFamily="50" charset="0"/>
              </a:rPr>
              <a:t>Споживачі, які готові </a:t>
            </a:r>
          </a:p>
          <a:p>
            <a:r>
              <a:rPr lang="uk-UA" sz="2400" dirty="0" smtClean="0">
                <a:latin typeface="ALS Sector Regular" pitchFamily="50" charset="0"/>
                <a:cs typeface="ALS Sector Regular" pitchFamily="50" charset="0"/>
              </a:rPr>
              <a:t>бронювати/купувати/замовляти</a:t>
            </a:r>
            <a:endParaRPr lang="uk-UA" sz="2400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95775" y="4811729"/>
            <a:ext cx="6192688" cy="93610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104031" tIns="52016" rIns="104031" bIns="52016" rtlCol="0" anchor="ctr">
            <a:noAutofit/>
          </a:bodyPr>
          <a:lstStyle>
            <a:lvl1pPr algn="ctr" defTabSz="1040311" rtl="0" eaLnBrk="1" latinLnBrk="0" hangingPunct="1">
              <a:spcBef>
                <a:spcPct val="0"/>
              </a:spcBef>
              <a:buNone/>
              <a:defRPr sz="5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atin typeface="ALS Sector Regular" pitchFamily="50" charset="0"/>
                <a:cs typeface="ALS Sector Regular" pitchFamily="50" charset="0"/>
              </a:rPr>
              <a:t>Обговорення вартості та умов  </a:t>
            </a:r>
          </a:p>
          <a:p>
            <a:r>
              <a:rPr lang="uk-UA" sz="2400" dirty="0" smtClean="0">
                <a:latin typeface="ALS Sector Regular" pitchFamily="50" charset="0"/>
                <a:cs typeface="ALS Sector Regular" pitchFamily="50" charset="0"/>
              </a:rPr>
              <a:t>бронювання/купівлі/замовлення</a:t>
            </a:r>
            <a:endParaRPr lang="uk-UA" sz="2400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391719" y="5900233"/>
            <a:ext cx="6696744" cy="93610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104031" tIns="52016" rIns="104031" bIns="52016" rtlCol="0" anchor="ctr">
            <a:noAutofit/>
          </a:bodyPr>
          <a:lstStyle>
            <a:lvl1pPr algn="ctr" defTabSz="1040311" rtl="0" eaLnBrk="1" latinLnBrk="0" hangingPunct="1">
              <a:spcBef>
                <a:spcPct val="0"/>
              </a:spcBef>
              <a:buNone/>
              <a:defRPr sz="5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atin typeface="ALS Sector Regular" pitchFamily="50" charset="0"/>
                <a:cs typeface="ALS Sector Regular" pitchFamily="50" charset="0"/>
              </a:rPr>
              <a:t>Споживачі, які придбали послугу/продукцію/товар</a:t>
            </a:r>
            <a:endParaRPr lang="uk-UA" sz="2400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5900233"/>
            <a:ext cx="2095575" cy="122605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104031" tIns="52016" rIns="104031" bIns="52016" rtlCol="0" anchor="ctr">
            <a:noAutofit/>
          </a:bodyPr>
          <a:lstStyle>
            <a:lvl1pPr algn="ctr" defTabSz="1040311" rtl="0" eaLnBrk="1" latinLnBrk="0" hangingPunct="1">
              <a:spcBef>
                <a:spcPct val="0"/>
              </a:spcBef>
              <a:buNone/>
              <a:defRPr sz="5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dirty="0" smtClean="0">
                <a:solidFill>
                  <a:srgbClr val="C00000"/>
                </a:solidFill>
                <a:latin typeface="ALS Sector Regular" pitchFamily="50" charset="0"/>
                <a:cs typeface="ALS Sector Regular" pitchFamily="50" charset="0"/>
              </a:rPr>
              <a:t>Воронка продажів</a:t>
            </a:r>
            <a:endParaRPr lang="uk-UA" sz="2800" dirty="0">
              <a:solidFill>
                <a:srgbClr val="C00000"/>
              </a:solidFill>
              <a:latin typeface="ALS Sector Regular" pitchFamily="50" charset="0"/>
              <a:cs typeface="ALS Sector Regula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50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8142" y="5867400"/>
            <a:ext cx="2656503" cy="498424"/>
          </a:xfrm>
        </p:spPr>
        <p:txBody>
          <a:bodyPr>
            <a:normAutofit fontScale="85000" lnSpcReduction="20000"/>
          </a:bodyPr>
          <a:lstStyle/>
          <a:p>
            <a:endParaRPr lang="uk-UA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55" y="3419128"/>
            <a:ext cx="6707383" cy="372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695975" cy="565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1"/>
          <a:stretch/>
        </p:blipFill>
        <p:spPr bwMode="auto">
          <a:xfrm>
            <a:off x="5695975" y="0"/>
            <a:ext cx="4687863" cy="358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58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6722"/>
            <a:ext cx="10372346" cy="112159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3900" dirty="0"/>
              <a:t>ГЕОАНАЛІТИКА, ГЕОСЕРВІСИ та ГЕОКАРТИ</a:t>
            </a:r>
            <a:br>
              <a:rPr lang="uk-UA" sz="3900" dirty="0"/>
            </a:br>
            <a:r>
              <a:rPr lang="uk-UA" sz="3900" dirty="0"/>
              <a:t>у готельному та ресторанному бізнесі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t="16429" r="22544" b="14641"/>
          <a:stretch/>
        </p:blipFill>
        <p:spPr bwMode="auto">
          <a:xfrm>
            <a:off x="7343" y="1114872"/>
            <a:ext cx="10372346" cy="60114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452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7" t="16239" r="11870" b="15633"/>
          <a:stretch/>
        </p:blipFill>
        <p:spPr bwMode="auto">
          <a:xfrm>
            <a:off x="1" y="18889"/>
            <a:ext cx="10383838" cy="710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335935" y="2483024"/>
            <a:ext cx="3258772" cy="2779405"/>
          </a:xfrm>
          <a:prstGeom prst="rect">
            <a:avLst/>
          </a:prstGeom>
          <a:noFill/>
        </p:spPr>
        <p:txBody>
          <a:bodyPr vert="horz" lIns="104031" tIns="52016" rIns="104031" bIns="52016" rtlCol="0" anchor="ctr">
            <a:noAutofit/>
          </a:bodyPr>
          <a:lstStyle>
            <a:lvl1pPr algn="ctr" defTabSz="1040311" rtl="0" eaLnBrk="1" latinLnBrk="0" hangingPunct="1">
              <a:spcBef>
                <a:spcPct val="0"/>
              </a:spcBef>
              <a:buNone/>
              <a:defRPr sz="5000" b="1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err="1" smtClean="0">
                <a:solidFill>
                  <a:schemeClr val="tx1"/>
                </a:solidFill>
              </a:rPr>
              <a:t>Технології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 err="1" smtClean="0">
                <a:solidFill>
                  <a:schemeClr val="tx1"/>
                </a:solidFill>
              </a:rPr>
              <a:t>активних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 err="1" smtClean="0">
                <a:solidFill>
                  <a:schemeClr val="tx1"/>
                </a:solidFill>
              </a:rPr>
              <a:t>продажів</a:t>
            </a:r>
            <a:r>
              <a:rPr lang="ru-RU" sz="4000" dirty="0" smtClean="0">
                <a:solidFill>
                  <a:schemeClr val="tx1"/>
                </a:solidFill>
              </a:rPr>
              <a:t> у </a:t>
            </a:r>
            <a:r>
              <a:rPr lang="ru-RU" sz="4000" dirty="0" err="1" smtClean="0">
                <a:solidFill>
                  <a:schemeClr val="tx1"/>
                </a:solidFill>
              </a:rPr>
              <a:t>готелях</a:t>
            </a:r>
            <a:r>
              <a:rPr lang="ru-RU" sz="4000" dirty="0" smtClean="0">
                <a:solidFill>
                  <a:schemeClr val="tx1"/>
                </a:solidFill>
              </a:rPr>
              <a:t> і ресторанах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41881" y="4706004"/>
            <a:ext cx="4478030" cy="1377420"/>
          </a:xfrm>
          <a:prstGeom prst="rect">
            <a:avLst/>
          </a:prstGeom>
        </p:spPr>
        <p:txBody>
          <a:bodyPr vert="horz" lIns="104031" tIns="52016" rIns="104031" bIns="52016" rtlCol="0" anchor="ctr">
            <a:noAutofit/>
          </a:bodyPr>
          <a:lstStyle>
            <a:lvl1pPr algn="ctr" defTabSz="1040311" rtl="0" eaLnBrk="1" latinLnBrk="0" hangingPunct="1">
              <a:spcBef>
                <a:spcPct val="0"/>
              </a:spcBef>
              <a:buNone/>
              <a:defRPr sz="5000" b="1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dirty="0" smtClean="0">
                <a:solidFill>
                  <a:schemeClr val="bg1"/>
                </a:solidFill>
                <a:latin typeface="ALS Sector Bold" pitchFamily="50" charset="0"/>
                <a:cs typeface="ALS Sector Bold" pitchFamily="50" charset="0"/>
              </a:rPr>
              <a:t>Навчіть свій персонал продавати!</a:t>
            </a:r>
            <a:endParaRPr lang="uk-UA" sz="3600" dirty="0">
              <a:solidFill>
                <a:schemeClr val="bg1"/>
              </a:solidFill>
              <a:latin typeface="ALS Sector Bold" pitchFamily="50" charset="0"/>
              <a:cs typeface="ALS Sector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74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1658cb6ae5a8922d42422bd2b36334f6943489"/>
</p:tagLst>
</file>

<file path=ppt/theme/theme1.xml><?xml version="1.0" encoding="utf-8"?>
<a:theme xmlns:a="http://schemas.openxmlformats.org/drawingml/2006/main" name="Тема Office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123</Words>
  <Application>Microsoft Office PowerPoint</Application>
  <PresentationFormat>Произвольный</PresentationFormat>
  <Paragraphs>47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УПРАВЛІННЯ  ДИСТРИБУЦІЄЮ ПОСЛУГ</vt:lpstr>
      <vt:lpstr>Викладачі кафедри готельно-ресторанного бізнесу</vt:lpstr>
      <vt:lpstr>Презентация PowerPoint</vt:lpstr>
      <vt:lpstr>Brand-сайт готелю, який продає сам себе</vt:lpstr>
      <vt:lpstr>Конверсія сайту готелю/ресторану</vt:lpstr>
      <vt:lpstr>Кількість відвідувачів сайту</vt:lpstr>
      <vt:lpstr>Презентация PowerPoint</vt:lpstr>
      <vt:lpstr>ГЕОАНАЛІТИКА, ГЕОСЕРВІСИ та ГЕОКАРТИ у готельному та ресторанному бізнесі </vt:lpstr>
      <vt:lpstr>Презентация PowerPoint</vt:lpstr>
      <vt:lpstr>Презентация PowerPoint</vt:lpstr>
      <vt:lpstr>Презентация PowerPoint</vt:lpstr>
    </vt:vector>
  </TitlesOfParts>
  <Company>http://presentation-creation.ru</Company>
  <LinksUpToDate>false</LinksUpToDate>
  <SharedDoc>false</SharedDoc>
  <HyperlinkBase>http://presentation-creation.ru/powerpoint-templates.html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"Рабочий стол"</dc:title>
  <dc:creator>obstinate</dc:creator>
  <cp:keywords>фон для презентации, шаблон презентации, тема оформления презентации</cp:keywords>
  <cp:lastModifiedBy>u2</cp:lastModifiedBy>
  <cp:revision>40</cp:revision>
  <dcterms:created xsi:type="dcterms:W3CDTF">2017-12-25T10:35:16Z</dcterms:created>
  <dcterms:modified xsi:type="dcterms:W3CDTF">2021-02-16T17:55:50Z</dcterms:modified>
</cp:coreProperties>
</file>