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64" r:id="rId5"/>
    <p:sldId id="268" r:id="rId6"/>
    <p:sldId id="263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 varScale="1">
        <p:scale>
          <a:sx n="69" d="100"/>
          <a:sy n="69" d="100"/>
        </p:scale>
        <p:origin x="5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8" y="2259000"/>
            <a:ext cx="6089772" cy="2025000"/>
          </a:xfrm>
        </p:spPr>
        <p:txBody>
          <a:bodyPr anchor="b"/>
          <a:lstStyle>
            <a:lvl1pPr algn="ctr">
              <a:defRPr sz="6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00" y="1809000"/>
            <a:ext cx="8792959" cy="4502963"/>
          </a:xfrm>
        </p:spPr>
        <p:txBody>
          <a:bodyPr/>
          <a:lstStyle>
            <a:lvl1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5513ABB-3665-4C04-B6E2-F771C72F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59" y="189000"/>
            <a:ext cx="881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A4875AB-927E-4523-9A7A-809F9A1EB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59" y="189000"/>
            <a:ext cx="881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12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25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0.jpeg"/><Relationship Id="rId5" Type="http://schemas.openxmlformats.org/officeDocument/2006/relationships/image" Target="../media/image23.sv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26.png"/><Relationship Id="rId9" Type="http://schemas.openxmlformats.org/officeDocument/2006/relationships/image" Target="../media/image27.sv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8" y="2259000"/>
            <a:ext cx="6089772" cy="2700000"/>
          </a:xfrm>
        </p:spPr>
        <p:txBody>
          <a:bodyPr>
            <a:noAutofit/>
          </a:bodyPr>
          <a:lstStyle/>
          <a:p>
            <a:r>
              <a:rPr lang="ru-RU" sz="4400" dirty="0" smtClean="0"/>
              <a:t>ІНФОРМАЦІЙНІ СИСТЕМИ І ТЕХНОЛОГІЇ У ГОТЕЛЬНОМУ ТА РЕСТОРАННОМУ БІЗНЕСІ</a:t>
            </a:r>
            <a:endParaRPr lang="ru-RU" sz="4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00" y="3721631"/>
            <a:ext cx="2362837" cy="112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46" y="4959000"/>
            <a:ext cx="2344492" cy="11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000" y="2259000"/>
            <a:ext cx="20145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ÐÐ°ÑÑÐ¸Ð½ÐºÐ¸ Ð¿Ð¾ Ð·Ð°Ð¿ÑÐ¾ÑÑ iik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000" y="2994095"/>
            <a:ext cx="2014538" cy="5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 t="30900" r="19028" b="43958"/>
          <a:stretch/>
        </p:blipFill>
        <p:spPr>
          <a:xfrm>
            <a:off x="9561001" y="3708576"/>
            <a:ext cx="2014538" cy="485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527" y="4313482"/>
            <a:ext cx="2033011" cy="53288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79E8D94-C96C-4FEB-B825-F59E7F92AD67}"/>
              </a:ext>
            </a:extLst>
          </p:cNvPr>
          <p:cNvSpPr/>
          <p:nvPr/>
        </p:nvSpPr>
        <p:spPr>
          <a:xfrm>
            <a:off x="201000" y="144000"/>
            <a:ext cx="7591897" cy="72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КИЇВСЬКИЙ НАЦІОНАЛЬНИЙ ТОРГОВЕЛЬНО-ЕКОНОМІЧНИЙ УНІВЕРСИТЕТ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КАФЕДРА ГОТЕЛЬНО-РЕСТОРАННОГО БІЗНЕСУ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727F95F-10AE-4660-879F-7AF1D00A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ЧОМУ ВИВЧАТИ СУЧАСНО І ПЕРСПЕКТИВНО? 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0423C4-BC4A-4E53-9789-BE87F6C9359D}"/>
              </a:ext>
            </a:extLst>
          </p:cNvPr>
          <p:cNvSpPr/>
          <p:nvPr/>
        </p:nvSpPr>
        <p:spPr>
          <a:xfrm>
            <a:off x="344033" y="2877159"/>
            <a:ext cx="2513765" cy="29488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090514F-0932-4078-B368-38D91A30EFBB}"/>
              </a:ext>
            </a:extLst>
          </p:cNvPr>
          <p:cNvSpPr/>
          <p:nvPr/>
        </p:nvSpPr>
        <p:spPr>
          <a:xfrm>
            <a:off x="622978" y="3156103"/>
            <a:ext cx="1952610" cy="2390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873D33E4-22A2-4A45-BF2C-8809654A9A34}"/>
              </a:ext>
            </a:extLst>
          </p:cNvPr>
          <p:cNvSpPr/>
          <p:nvPr/>
        </p:nvSpPr>
        <p:spPr>
          <a:xfrm>
            <a:off x="780742" y="5019052"/>
            <a:ext cx="1637082" cy="1334948"/>
          </a:xfrm>
          <a:custGeom>
            <a:avLst/>
            <a:gdLst>
              <a:gd name="connsiteX0" fmla="*/ 1419346 w 2838690"/>
              <a:gd name="connsiteY0" fmla="*/ 0 h 1710000"/>
              <a:gd name="connsiteX1" fmla="*/ 2838690 w 2838690"/>
              <a:gd name="connsiteY1" fmla="*/ 675000 h 1710000"/>
              <a:gd name="connsiteX2" fmla="*/ 2838689 w 2838690"/>
              <a:gd name="connsiteY2" fmla="*/ 675000 h 1710000"/>
              <a:gd name="connsiteX3" fmla="*/ 2838689 w 2838690"/>
              <a:gd name="connsiteY3" fmla="*/ 1710000 h 1710000"/>
              <a:gd name="connsiteX4" fmla="*/ 0 w 2838690"/>
              <a:gd name="connsiteY4" fmla="*/ 1710000 h 1710000"/>
              <a:gd name="connsiteX5" fmla="*/ 0 w 2838690"/>
              <a:gd name="connsiteY5" fmla="*/ 675000 h 1710000"/>
              <a:gd name="connsiteX6" fmla="*/ 1 w 2838690"/>
              <a:gd name="connsiteY6" fmla="*/ 675000 h 17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690" h="1710000">
                <a:moveTo>
                  <a:pt x="1419346" y="0"/>
                </a:moveTo>
                <a:lnTo>
                  <a:pt x="2838690" y="675000"/>
                </a:lnTo>
                <a:lnTo>
                  <a:pt x="2838689" y="675000"/>
                </a:lnTo>
                <a:lnTo>
                  <a:pt x="2838689" y="1710000"/>
                </a:lnTo>
                <a:lnTo>
                  <a:pt x="0" y="1710000"/>
                </a:lnTo>
                <a:lnTo>
                  <a:pt x="0" y="675000"/>
                </a:lnTo>
                <a:lnTo>
                  <a:pt x="1" y="675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A27FAC6A-A25B-4ABC-A5A5-AD84F81680F3}"/>
              </a:ext>
            </a:extLst>
          </p:cNvPr>
          <p:cNvSpPr/>
          <p:nvPr/>
        </p:nvSpPr>
        <p:spPr>
          <a:xfrm rot="16200000" flipH="1">
            <a:off x="298387" y="5871643"/>
            <a:ext cx="806944" cy="1577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210BB2F7-643F-48D6-98F4-B7451BC01BB4}"/>
              </a:ext>
            </a:extLst>
          </p:cNvPr>
          <p:cNvSpPr/>
          <p:nvPr/>
        </p:nvSpPr>
        <p:spPr>
          <a:xfrm rot="16200000" flipH="1" flipV="1">
            <a:off x="2093235" y="5871645"/>
            <a:ext cx="806944" cy="15776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BABC60C-1E28-43E7-8B5F-91CBB2559A62}"/>
              </a:ext>
            </a:extLst>
          </p:cNvPr>
          <p:cNvSpPr/>
          <p:nvPr/>
        </p:nvSpPr>
        <p:spPr>
          <a:xfrm>
            <a:off x="516000" y="3417962"/>
            <a:ext cx="221735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ЗНАТИ</a:t>
            </a:r>
          </a:p>
          <a:p>
            <a:pPr algn="ctr"/>
            <a:r>
              <a:rPr lang="uk-UA" sz="1600" dirty="0" smtClean="0"/>
              <a:t> </a:t>
            </a:r>
            <a:r>
              <a:rPr lang="uk-UA" sz="1600" dirty="0"/>
              <a:t>СПЕЦИФІКУ АВТОМАТИЗАЦІЇ СУБ‘ЄКТІВ ГОТЕЛЬНОГО І РЕСТОРАННОГО БІЗНЕСУ</a:t>
            </a:r>
            <a:endParaRPr lang="ru-RU" sz="1600" dirty="0"/>
          </a:p>
          <a:p>
            <a:pPr algn="ctr"/>
            <a:endParaRPr lang="ru-RU" sz="16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CD95EE3-977E-4959-BFDB-3A0C0BEFF18F}"/>
              </a:ext>
            </a:extLst>
          </p:cNvPr>
          <p:cNvGrpSpPr/>
          <p:nvPr/>
        </p:nvGrpSpPr>
        <p:grpSpPr>
          <a:xfrm>
            <a:off x="3335634" y="2877159"/>
            <a:ext cx="2513765" cy="3476841"/>
            <a:chOff x="72235" y="2124000"/>
            <a:chExt cx="2838689" cy="392625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08FD6434-A78C-4CD6-87F8-D79FE2A3A499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3ECCE1-2A15-4967-8C18-7FF579C30A4A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2D4684ED-6D0E-4701-A52F-C5CD0C84D2EA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3" name="Прямоугольный треугольник 22">
              <a:extLst>
                <a:ext uri="{FF2B5EF4-FFF2-40B4-BE49-F238E27FC236}">
                  <a16:creationId xmlns:a16="http://schemas.microsoft.com/office/drawing/2014/main" id="{552F6AE3-B93E-4CC7-B78D-0D699932E42C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id="{8306F7A3-9579-4C1D-9BAC-A1B5FB6931B4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8EE4121-25B3-4D5E-AC4C-ED3BAA0E9599}"/>
              </a:ext>
            </a:extLst>
          </p:cNvPr>
          <p:cNvGrpSpPr/>
          <p:nvPr/>
        </p:nvGrpSpPr>
        <p:grpSpPr>
          <a:xfrm>
            <a:off x="6327235" y="2877159"/>
            <a:ext cx="2513765" cy="3476841"/>
            <a:chOff x="72235" y="2124000"/>
            <a:chExt cx="2838689" cy="3926250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C5D16EA6-3C30-4A2D-AD1C-32A6B4B8831F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BF538725-4E02-46D2-9EF2-09B6D7A1F2C0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2EA5C19C-0D73-468F-AF5F-25F9A492B670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id="{09649055-F498-4D16-8C97-F0E4FCFEE511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id="{11B54FED-30A2-4D73-B2E7-B40E63447579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B945591-C999-430F-99B1-4C3742D3B8AB}"/>
              </a:ext>
            </a:extLst>
          </p:cNvPr>
          <p:cNvSpPr/>
          <p:nvPr/>
        </p:nvSpPr>
        <p:spPr>
          <a:xfrm>
            <a:off x="6591607" y="3417962"/>
            <a:ext cx="20268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ОТРИМАТИ </a:t>
            </a:r>
            <a:r>
              <a:rPr lang="uk-UA" sz="1600" dirty="0" smtClean="0"/>
              <a:t>УНІКАЛЬНІ НАВИЧКИ ЗАСТОСУВАННЯ НА ПРАКТИЦІ</a:t>
            </a:r>
            <a:r>
              <a:rPr lang="en-US" sz="1600" dirty="0" smtClean="0"/>
              <a:t> </a:t>
            </a:r>
            <a:endParaRPr lang="ru-RU" sz="160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68BE849-B5B2-43F3-85DB-EDBBDCA0EC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flipH="1">
            <a:off x="1284283" y="5506040"/>
            <a:ext cx="630000" cy="63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F7DC0DE-0E6E-4084-A3D9-2814B832C5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 flipH="1">
            <a:off x="4275884" y="5506040"/>
            <a:ext cx="630000" cy="63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1AE8A6E-1E07-40FD-85E0-F1297F9DF3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 flipH="1">
            <a:off x="7290031" y="5542374"/>
            <a:ext cx="630000" cy="63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35632" y="3402252"/>
            <a:ext cx="251376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БУТИ</a:t>
            </a:r>
            <a:r>
              <a:rPr lang="uk-UA" dirty="0"/>
              <a:t> </a:t>
            </a:r>
            <a:endParaRPr lang="uk-UA" dirty="0" smtClean="0"/>
          </a:p>
          <a:p>
            <a:pPr algn="ctr"/>
            <a:r>
              <a:rPr lang="uk-UA" dirty="0" smtClean="0"/>
              <a:t>У </a:t>
            </a:r>
            <a:r>
              <a:rPr lang="uk-UA" dirty="0"/>
              <a:t>ТРЕНДІ СПЕЦІАЛІЗОВАНОГО ПРОГРАМНОГО ЗАБЕЗПЕЧЕННЯ У СФЕРІ </a:t>
            </a:r>
            <a:r>
              <a:rPr lang="en-US" dirty="0" err="1"/>
              <a:t>HoReCa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208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F3881-357C-4FCA-874F-76CC5721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ВИВЧАТИ </a:t>
            </a:r>
            <a:r>
              <a:rPr lang="ru-RU" dirty="0" smtClean="0">
                <a:solidFill>
                  <a:schemeClr val="accent2"/>
                </a:solidFill>
              </a:rPr>
              <a:t>ДИСЦИПЛІНУ – ЦЕ: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E003569-579D-4285-B007-005B990FF1A5}"/>
              </a:ext>
            </a:extLst>
          </p:cNvPr>
          <p:cNvSpPr txBox="1">
            <a:spLocks/>
          </p:cNvSpPr>
          <p:nvPr/>
        </p:nvSpPr>
        <p:spPr>
          <a:xfrm>
            <a:off x="6170290" y="5020582"/>
            <a:ext cx="4425710" cy="1567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Вміти застосовувати навички користування автоматизованими системами управління на практиці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3E7C23D-71B6-49F0-B7A1-F2BDD3357A70}"/>
              </a:ext>
            </a:extLst>
          </p:cNvPr>
          <p:cNvSpPr txBox="1">
            <a:spLocks/>
          </p:cNvSpPr>
          <p:nvPr/>
        </p:nvSpPr>
        <p:spPr>
          <a:xfrm>
            <a:off x="690228" y="1453755"/>
            <a:ext cx="4999777" cy="1754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 smtClean="0"/>
              <a:t>Досліджувати та знати асортимент </a:t>
            </a:r>
            <a:r>
              <a:rPr lang="uk-UA" dirty="0"/>
              <a:t>сучасних програмних продуктів для підприємств </a:t>
            </a:r>
            <a:r>
              <a:rPr lang="uk-UA" dirty="0" smtClean="0"/>
              <a:t>готельного і ресторанного </a:t>
            </a:r>
            <a:r>
              <a:rPr lang="uk-UA" dirty="0"/>
              <a:t>бізнесу на ринку інформаційних систем і технологій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: скругленные углы 15">
            <a:extLst>
              <a:ext uri="{FF2B5EF4-FFF2-40B4-BE49-F238E27FC236}">
                <a16:creationId xmlns:a16="http://schemas.microsoft.com/office/drawing/2014/main" id="{09A324AC-0710-498D-9B89-070332B665AE}"/>
              </a:ext>
            </a:extLst>
          </p:cNvPr>
          <p:cNvSpPr/>
          <p:nvPr/>
        </p:nvSpPr>
        <p:spPr>
          <a:xfrm>
            <a:off x="210859" y="1501726"/>
            <a:ext cx="630699" cy="622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01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25" y="1358999"/>
            <a:ext cx="3333654" cy="154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15">
            <a:extLst>
              <a:ext uri="{FF2B5EF4-FFF2-40B4-BE49-F238E27FC236}">
                <a16:creationId xmlns:a16="http://schemas.microsoft.com/office/drawing/2014/main" id="{09A324AC-0710-498D-9B89-070332B665AE}"/>
              </a:ext>
            </a:extLst>
          </p:cNvPr>
          <p:cNvSpPr/>
          <p:nvPr/>
        </p:nvSpPr>
        <p:spPr>
          <a:xfrm>
            <a:off x="4386000" y="2994534"/>
            <a:ext cx="630699" cy="622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02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2999" y="299453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dirty="0" smtClean="0">
                <a:ea typeface="Times New Roman" panose="02020603050405020304" pitchFamily="18" charset="0"/>
              </a:rPr>
              <a:t>Здійснювати </a:t>
            </a:r>
            <a:r>
              <a:rPr lang="uk-UA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процес поселення, виселення гостя, формування</a:t>
            </a:r>
            <a:endParaRPr lang="ru-RU" sz="24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рахунків гостя, проводити нічний аудит</a:t>
            </a:r>
            <a:endParaRPr lang="ru-RU" sz="2400" dirty="0">
              <a:ea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2" y="3064155"/>
            <a:ext cx="3887498" cy="193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: скругленные углы 15">
            <a:extLst>
              <a:ext uri="{FF2B5EF4-FFF2-40B4-BE49-F238E27FC236}">
                <a16:creationId xmlns:a16="http://schemas.microsoft.com/office/drawing/2014/main" id="{09A324AC-0710-498D-9B89-070332B665AE}"/>
              </a:ext>
            </a:extLst>
          </p:cNvPr>
          <p:cNvSpPr/>
          <p:nvPr/>
        </p:nvSpPr>
        <p:spPr>
          <a:xfrm>
            <a:off x="138674" y="5116499"/>
            <a:ext cx="630699" cy="622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03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2372" y="5096778"/>
            <a:ext cx="5396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Використовувати Інтернет-технології </a:t>
            </a:r>
            <a:r>
              <a:rPr lang="uk-UA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маркетинговій діяльності підприємств готельного і ресторанного бізнесу.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: скругленные углы 15">
            <a:extLst>
              <a:ext uri="{FF2B5EF4-FFF2-40B4-BE49-F238E27FC236}">
                <a16:creationId xmlns:a16="http://schemas.microsoft.com/office/drawing/2014/main" id="{09A324AC-0710-498D-9B89-070332B665AE}"/>
              </a:ext>
            </a:extLst>
          </p:cNvPr>
          <p:cNvSpPr/>
          <p:nvPr/>
        </p:nvSpPr>
        <p:spPr>
          <a:xfrm>
            <a:off x="5850650" y="5093430"/>
            <a:ext cx="630699" cy="622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04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2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6F252D98-C1FB-46DB-B8F5-1C9544231C58}"/>
              </a:ext>
            </a:extLst>
          </p:cNvPr>
          <p:cNvSpPr/>
          <p:nvPr/>
        </p:nvSpPr>
        <p:spPr>
          <a:xfrm>
            <a:off x="7084195" y="2576867"/>
            <a:ext cx="2745000" cy="1483519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AC1180-0217-4C31-9CC1-E63188F9C64C}"/>
              </a:ext>
            </a:extLst>
          </p:cNvPr>
          <p:cNvSpPr/>
          <p:nvPr/>
        </p:nvSpPr>
        <p:spPr>
          <a:xfrm>
            <a:off x="3801000" y="2942223"/>
            <a:ext cx="2385000" cy="740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E31F52-0288-4D17-AF2C-7F052FACA12E}"/>
              </a:ext>
            </a:extLst>
          </p:cNvPr>
          <p:cNvSpPr/>
          <p:nvPr/>
        </p:nvSpPr>
        <p:spPr>
          <a:xfrm>
            <a:off x="336000" y="2948935"/>
            <a:ext cx="2430000" cy="740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0C3A11F-1A1E-42A7-8579-8B3DDB85E845}"/>
              </a:ext>
            </a:extLst>
          </p:cNvPr>
          <p:cNvSpPr/>
          <p:nvPr/>
        </p:nvSpPr>
        <p:spPr>
          <a:xfrm>
            <a:off x="940493" y="4101205"/>
            <a:ext cx="481514" cy="455966"/>
          </a:xfrm>
          <a:prstGeom prst="roundRect">
            <a:avLst>
              <a:gd name="adj" fmla="val 157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413E788-447E-4C3A-B8B2-3A0FE478B5F7}"/>
              </a:ext>
            </a:extLst>
          </p:cNvPr>
          <p:cNvSpPr/>
          <p:nvPr/>
        </p:nvSpPr>
        <p:spPr>
          <a:xfrm>
            <a:off x="4636076" y="4035451"/>
            <a:ext cx="488110" cy="455966"/>
          </a:xfrm>
          <a:prstGeom prst="roundRect">
            <a:avLst>
              <a:gd name="adj" fmla="val 18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AD2CE5A-FA59-41B5-9B39-2C794BF40516}"/>
              </a:ext>
            </a:extLst>
          </p:cNvPr>
          <p:cNvSpPr/>
          <p:nvPr/>
        </p:nvSpPr>
        <p:spPr>
          <a:xfrm>
            <a:off x="7685428" y="4098021"/>
            <a:ext cx="481514" cy="455966"/>
          </a:xfrm>
          <a:prstGeom prst="roundRect">
            <a:avLst>
              <a:gd name="adj" fmla="val 166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5D1D9F8-39BB-4CB9-8A6B-EB219FAE77F4}"/>
              </a:ext>
            </a:extLst>
          </p:cNvPr>
          <p:cNvSpPr/>
          <p:nvPr/>
        </p:nvSpPr>
        <p:spPr>
          <a:xfrm>
            <a:off x="289935" y="4598093"/>
            <a:ext cx="2476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chemeClr val="accent3"/>
                </a:solidFill>
              </a:rPr>
              <a:t>УСІ ЗАНЯТТЯ ЗДІЙСНЮЮТЬСЯ У СПЕЦІАЛЬНО-ОБЛАШТОВАНИХ КОМП‘ЮТЕРНИХ КЛАСАХ (ЛАБОРАТОРІЯХ) КАФЕДРИ</a:t>
            </a:r>
            <a:endParaRPr lang="ru-RU" sz="1600" dirty="0">
              <a:solidFill>
                <a:schemeClr val="accent3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8B8FC37-B647-419C-8614-562CB9A8279F}"/>
              </a:ext>
            </a:extLst>
          </p:cNvPr>
          <p:cNvSpPr/>
          <p:nvPr/>
        </p:nvSpPr>
        <p:spPr>
          <a:xfrm>
            <a:off x="3822967" y="4491417"/>
            <a:ext cx="24997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chemeClr val="accent3"/>
                </a:solidFill>
              </a:rPr>
              <a:t>НАВЧАННЯ НА ПРИКЛАДАХ РЕАЛЬНОГО ПРОГРАМНОГО ЗАБЕЗПЕЧЕННЯ</a:t>
            </a:r>
            <a:r>
              <a:rPr lang="en-US" sz="1600" dirty="0" smtClean="0">
                <a:solidFill>
                  <a:schemeClr val="accent3"/>
                </a:solidFill>
              </a:rPr>
              <a:t> </a:t>
            </a:r>
            <a:r>
              <a:rPr lang="uk-UA" sz="1600" dirty="0" smtClean="0">
                <a:solidFill>
                  <a:schemeClr val="accent3"/>
                </a:solidFill>
              </a:rPr>
              <a:t>У СФЕРІ ГОТЕЛЬНОГО І РЕСТОРАННОГО БІЗНЕСУ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accent3"/>
                </a:solidFill>
              </a:rPr>
              <a:t>FIDELI0 V8 </a:t>
            </a:r>
            <a:endParaRPr lang="uk-UA" sz="1600" dirty="0" smtClean="0">
              <a:solidFill>
                <a:schemeClr val="accent3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accent3"/>
                </a:solidFill>
              </a:rPr>
              <a:t>IIKO</a:t>
            </a:r>
            <a:endParaRPr lang="ru-RU" sz="1600" dirty="0">
              <a:solidFill>
                <a:schemeClr val="accent3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2B5524-BA67-43F5-846E-AAE11465D6AA}"/>
              </a:ext>
            </a:extLst>
          </p:cNvPr>
          <p:cNvSpPr/>
          <p:nvPr/>
        </p:nvSpPr>
        <p:spPr>
          <a:xfrm>
            <a:off x="6726000" y="4544634"/>
            <a:ext cx="2614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/>
                </a:solidFill>
              </a:rPr>
              <a:t>НЕОБМЕЖЕНІСТЬ ДОСТУПУ ВІДПРАЦЮВАННЯ ПРАКТИЧНИХ НАВИЧОК </a:t>
            </a:r>
          </a:p>
          <a:p>
            <a:pPr algn="ctr"/>
            <a:r>
              <a:rPr lang="ru-RU" sz="1600" dirty="0" smtClean="0">
                <a:solidFill>
                  <a:schemeClr val="accent3"/>
                </a:solidFill>
              </a:rPr>
              <a:t>«У ХМАРІ»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accent3"/>
                </a:solidFill>
              </a:rPr>
              <a:t>TRAVELLINE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accent3"/>
                </a:solidFill>
              </a:rPr>
              <a:t>POS </a:t>
            </a:r>
            <a:r>
              <a:rPr lang="en-US" sz="1600" dirty="0">
                <a:solidFill>
                  <a:schemeClr val="accent3"/>
                </a:solidFill>
              </a:rPr>
              <a:t>S</a:t>
            </a:r>
            <a:r>
              <a:rPr lang="en-US" sz="1600" dirty="0" smtClean="0">
                <a:solidFill>
                  <a:schemeClr val="accent3"/>
                </a:solidFill>
              </a:rPr>
              <a:t>ECTOR</a:t>
            </a:r>
            <a:endParaRPr lang="ru-RU" sz="1600" dirty="0">
              <a:solidFill>
                <a:schemeClr val="accent3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4FEFBC5-153D-4F8D-8D77-7D668E80D4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7502" y="4142127"/>
            <a:ext cx="360000" cy="36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C96FED2-76F7-49FF-86DD-A60B3C1EB2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64186" y="4083434"/>
            <a:ext cx="360000" cy="36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518C7DC-10E2-4B39-92F5-5EFCDDC062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750045" y="4154952"/>
            <a:ext cx="360000" cy="360000"/>
          </a:xfrm>
          <a:prstGeom prst="rect">
            <a:avLst/>
          </a:prstGeom>
        </p:spPr>
      </p:pic>
      <p:sp>
        <p:nvSpPr>
          <p:cNvPr id="29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 txBox="1">
            <a:spLocks/>
          </p:cNvSpPr>
          <p:nvPr/>
        </p:nvSpPr>
        <p:spPr>
          <a:xfrm>
            <a:off x="-834000" y="1037826"/>
            <a:ext cx="6706065" cy="1002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УНІКАЛЬНІСТЬ КУРСУ ДИСЦИПЛІНИ: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30" name="Picture 4" descr="https://pos-sector.net/wp-content/uploads/pos-programmi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86" y="274627"/>
            <a:ext cx="5482483" cy="258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90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 txBox="1">
            <a:spLocks/>
          </p:cNvSpPr>
          <p:nvPr/>
        </p:nvSpPr>
        <p:spPr>
          <a:xfrm>
            <a:off x="-834000" y="1037826"/>
            <a:ext cx="6706065" cy="1002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УНІКАЛЬНІСТЬ КУРСУ ДИСЦИПЛІНИ: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8" r="11925" b="11011"/>
          <a:stretch/>
        </p:blipFill>
        <p:spPr bwMode="auto">
          <a:xfrm>
            <a:off x="5141806" y="193307"/>
            <a:ext cx="3884778" cy="23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1" t="40025" r="16200" b="40252"/>
          <a:stretch/>
        </p:blipFill>
        <p:spPr bwMode="auto">
          <a:xfrm>
            <a:off x="336000" y="2712157"/>
            <a:ext cx="8781143" cy="144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485" y="4328999"/>
            <a:ext cx="144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chemeClr val="accent3"/>
                </a:solidFill>
              </a:rPr>
              <a:t>ВИВЧАЄМО</a:t>
            </a:r>
          </a:p>
          <a:p>
            <a:pPr algn="ctr"/>
            <a:r>
              <a:rPr lang="uk-UA" sz="1600" dirty="0">
                <a:solidFill>
                  <a:schemeClr val="accent3"/>
                </a:solidFill>
              </a:rPr>
              <a:t>Можливості та відмінності  різних платформ, їх </a:t>
            </a:r>
          </a:p>
          <a:p>
            <a:pPr algn="ctr"/>
            <a:r>
              <a:rPr lang="uk-UA" sz="1600" dirty="0">
                <a:solidFill>
                  <a:schemeClr val="accent3"/>
                </a:solidFill>
              </a:rPr>
              <a:t>+ та 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66000" y="4328999"/>
            <a:ext cx="189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b="1" dirty="0">
                <a:solidFill>
                  <a:schemeClr val="accent3"/>
                </a:solidFill>
              </a:rPr>
              <a:t>ЗНАЙОМИМОСЬ</a:t>
            </a:r>
          </a:p>
          <a:p>
            <a:pPr algn="ctr"/>
            <a:r>
              <a:rPr lang="uk-UA" sz="1600" dirty="0">
                <a:solidFill>
                  <a:schemeClr val="accent3"/>
                </a:solidFill>
              </a:rPr>
              <a:t>З  роботою у системах з позиції користувача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6000" y="4329000"/>
            <a:ext cx="2116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chemeClr val="accent3"/>
                </a:solidFill>
              </a:rPr>
              <a:t>НАЛАШТОВУЄМО</a:t>
            </a:r>
          </a:p>
          <a:p>
            <a:pPr algn="ctr"/>
            <a:r>
              <a:rPr lang="uk-UA" sz="1600" dirty="0">
                <a:solidFill>
                  <a:schemeClr val="accent3"/>
                </a:solidFill>
              </a:rPr>
              <a:t>Всі необхідні інструменти для роботи користувача системи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72064" y="4307455"/>
            <a:ext cx="1618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chemeClr val="accent3"/>
                </a:solidFill>
              </a:rPr>
              <a:t>ВИМІРЮЄМО </a:t>
            </a:r>
          </a:p>
          <a:p>
            <a:pPr algn="ctr"/>
            <a:r>
              <a:rPr lang="uk-UA" sz="1600" dirty="0">
                <a:solidFill>
                  <a:schemeClr val="accent3"/>
                </a:solidFill>
              </a:rPr>
              <a:t>Результати роботи  готелю, ресторану засобами аналітики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9941" y="4307454"/>
            <a:ext cx="17734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chemeClr val="accent3"/>
                </a:solidFill>
              </a:rPr>
              <a:t>ПОЛІПШУЄМО</a:t>
            </a:r>
          </a:p>
          <a:p>
            <a:pPr algn="ctr"/>
            <a:r>
              <a:rPr lang="uk-UA" sz="1600" dirty="0">
                <a:solidFill>
                  <a:schemeClr val="accent3"/>
                </a:solidFill>
              </a:rPr>
              <a:t>Розробляємо пропозиції щодо підвищення продажів та ефективності роботи </a:t>
            </a:r>
          </a:p>
        </p:txBody>
      </p:sp>
    </p:spTree>
    <p:extLst>
      <p:ext uri="{BB962C8B-B14F-4D97-AF65-F5344CB8AC3E}">
        <p14:creationId xmlns:p14="http://schemas.microsoft.com/office/powerpoint/2010/main" val="169597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1">
            <a:extLst>
              <a:ext uri="{FF2B5EF4-FFF2-40B4-BE49-F238E27FC236}">
                <a16:creationId xmlns:a16="http://schemas.microsoft.com/office/drawing/2014/main" id="{144B09B6-5946-4761-8F35-2BD33170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0" y="125521"/>
            <a:ext cx="12059999" cy="8284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ХТО ТОБІ ДОПОМАГАТИМЕ У ВИВЧЕННІ КУРСУ?</a:t>
            </a:r>
            <a:endParaRPr lang="ru-RU" sz="40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" y="954001"/>
            <a:ext cx="1817484" cy="180347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2CECA9-4243-4319-A2C2-5E33831286D0}"/>
              </a:ext>
            </a:extLst>
          </p:cNvPr>
          <p:cNvSpPr/>
          <p:nvPr/>
        </p:nvSpPr>
        <p:spPr>
          <a:xfrm>
            <a:off x="1883484" y="3027928"/>
            <a:ext cx="48007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2"/>
                </a:solidFill>
              </a:rPr>
              <a:t>КОМПАНЕЦЬ КАТЕРИНА АНДРІЇВНА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uk-UA" dirty="0"/>
              <a:t>к</a:t>
            </a:r>
            <a:r>
              <a:rPr lang="uk-UA" dirty="0" smtClean="0"/>
              <a:t>андидат економічний наук, доцент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027928"/>
            <a:ext cx="1976080" cy="2085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" y="2820141"/>
            <a:ext cx="1962664" cy="196266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2CECA9-4243-4319-A2C2-5E33831286D0}"/>
              </a:ext>
            </a:extLst>
          </p:cNvPr>
          <p:cNvSpPr/>
          <p:nvPr/>
        </p:nvSpPr>
        <p:spPr>
          <a:xfrm>
            <a:off x="1776000" y="997820"/>
            <a:ext cx="405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2"/>
                </a:solidFill>
              </a:rPr>
              <a:t>ТКАЧУК ТЕТЯНА МИХАЙЛІВНА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uk-UA" dirty="0"/>
              <a:t>к</a:t>
            </a:r>
            <a:r>
              <a:rPr lang="uk-UA" dirty="0" smtClean="0"/>
              <a:t>андидат економічний наук, доцент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294" y="940713"/>
            <a:ext cx="1816762" cy="181676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B2CECA9-4243-4319-A2C2-5E33831286D0}"/>
              </a:ext>
            </a:extLst>
          </p:cNvPr>
          <p:cNvSpPr/>
          <p:nvPr/>
        </p:nvSpPr>
        <p:spPr>
          <a:xfrm>
            <a:off x="7681912" y="997820"/>
            <a:ext cx="4590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2"/>
                </a:solidFill>
              </a:rPr>
              <a:t>ФЕДОРЯК РУСЛАН МИХАЙЛОВИЧ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uk-UA" dirty="0"/>
              <a:t>к</a:t>
            </a:r>
            <a:r>
              <a:rPr lang="uk-UA" dirty="0" smtClean="0"/>
              <a:t>андидат економічний наук, доцент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2CECA9-4243-4319-A2C2-5E33831286D0}"/>
              </a:ext>
            </a:extLst>
          </p:cNvPr>
          <p:cNvSpPr/>
          <p:nvPr/>
        </p:nvSpPr>
        <p:spPr>
          <a:xfrm>
            <a:off x="7828056" y="2979000"/>
            <a:ext cx="4050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2"/>
                </a:solidFill>
              </a:rPr>
              <a:t>ЗАЄЦЬ ЛІЛІЯ ОЛЕКСАНДРІВНА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ru-RU" dirty="0"/>
              <a:t>м</a:t>
            </a:r>
            <a:r>
              <a:rPr lang="ru-RU" dirty="0" smtClean="0"/>
              <a:t>енеджер </a:t>
            </a:r>
            <a:r>
              <a:rPr lang="ru-RU" dirty="0" err="1"/>
              <a:t>проектів</a:t>
            </a:r>
            <a:endParaRPr lang="ru-RU" dirty="0"/>
          </a:p>
          <a:p>
            <a:r>
              <a:rPr lang="ru-RU" dirty="0" smtClean="0"/>
              <a:t>ТОВ </a:t>
            </a:r>
            <a:r>
              <a:rPr lang="ru-RU" dirty="0"/>
              <a:t>«</a:t>
            </a:r>
            <a:r>
              <a:rPr lang="ru-RU" dirty="0" err="1"/>
              <a:t>Готельна</a:t>
            </a:r>
            <a:r>
              <a:rPr lang="ru-RU" dirty="0"/>
              <a:t> школа «</a:t>
            </a:r>
            <a:r>
              <a:rPr lang="ru-RU" dirty="0" err="1"/>
              <a:t>Мішель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00" y="4820530"/>
            <a:ext cx="1976080" cy="203620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B2CECA9-4243-4319-A2C2-5E33831286D0}"/>
              </a:ext>
            </a:extLst>
          </p:cNvPr>
          <p:cNvSpPr/>
          <p:nvPr/>
        </p:nvSpPr>
        <p:spPr>
          <a:xfrm>
            <a:off x="2023409" y="5025253"/>
            <a:ext cx="405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2"/>
                </a:solidFill>
              </a:rPr>
              <a:t>ЗІКІЙ НАТАЛІЯ ЛЕОНІДІВНА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uk-UA" dirty="0" smtClean="0"/>
              <a:t>асистент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43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91C9CB-97EF-4869-9943-D47D8C139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77929" y="4408790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0E789E-9521-4149-8E06-223B8EDFE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3487930" y="4408790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01D014-EF1E-43AF-92AE-4BF16EB410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297929" y="4408790"/>
            <a:ext cx="476176" cy="476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8E9F6-ED53-4B6A-8979-B6CF3385A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5107929" y="4408790"/>
            <a:ext cx="476176" cy="4761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076084" y="2703569"/>
            <a:ext cx="75747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ДЯКУЄМО ЗА УВАГУ!</a:t>
            </a:r>
            <a:endParaRPr lang="ru-RU" sz="6600" dirty="0"/>
          </a:p>
        </p:txBody>
      </p:sp>
      <p:pic>
        <p:nvPicPr>
          <p:cNvPr id="11" name="Picture 30" descr="ÐÐ°ÑÑÐ¸Ð½ÐºÐ¸ Ð¿Ð¾ Ð·Ð°Ð¿ÑÐ¾ÑÑ Ð¤ÑÐ¹ÑÐ¼Ð¾Ð½Ñ Ð¾ÑÐµÐ»Ñ Ð»Ð¾Ð³Ð¾ÑÐ¸Ð¿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9" y="535710"/>
            <a:ext cx="1603705" cy="68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ÐÐ°ÑÑÐ¸Ð½ÐºÐ¸ Ð¿Ð¾ Ð·Ð°Ð¿ÑÐ¾ÑÑ ÐºÑÐµÑÐ°ÑÐ¸Ðº ÐÑÐµÐ»Ñ Ð»Ð¾Ð³Ð¾ÑÐ¸Ð¿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05" y="546582"/>
            <a:ext cx="1816295" cy="67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ÐÐ°ÑÑÐ¸Ð½ÐºÐ¸ Ð¿Ð¾ Ð·Ð°Ð¿ÑÐ¾ÑÑ 11 Mirrors Ð»Ð¾Ð³Ð¾ÑÐ¸Ð¿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00" y="546581"/>
            <a:ext cx="1890000" cy="67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8" descr="ÐÐ°ÑÑÐ¸Ð½ÐºÐ¸ Ð¿Ð¾ Ð·Ð°Ð¿ÑÐ¾ÑÑ Ð¥Ð¾Ð»Ð¸Ð´ÐµÐ¹ ÐÐ½Ð½ ÐÐ¸ÐµÐ² Ð»Ð¾Ð³Ð¾ÑÐ¸Ð¿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00" y="533290"/>
            <a:ext cx="1485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8" descr="https://knaipa-pro.com.ua/images/gallery/5p6XtkNu6_P2TeDd5ZsvHPYEq8liW9P15af15317593d8-origi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60" y="5184000"/>
            <a:ext cx="2230940" cy="135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https://knaipa-pro.com.ua/images/gallery/uV03rlebOAV1BXZPfZcnVZ-iezt8pt555ac35a77e0851-origin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091" y="5482191"/>
            <a:ext cx="1051853" cy="105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https://knaipa-pro.com.ua/images/gallery/rVhi23z6QnA2OX9otZLzXDVqPPXv1LiX5af152663a848-origin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110" y="5482008"/>
            <a:ext cx="941890" cy="97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6" descr="https://knaipa-pro.com.ua/images/gallery/1uq3kg8IFXx2JlErxMx0DUjZhd-J5UiJ5af15310a7125-origin.jpe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000" y="5527008"/>
            <a:ext cx="1017924" cy="101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250</Words>
  <Application>Microsoft Office PowerPoint</Application>
  <PresentationFormat>Широкоэкранный</PresentationFormat>
  <Paragraphs>53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Тема Office</vt:lpstr>
      <vt:lpstr>ІНФОРМАЦІЙНІ СИСТЕМИ І ТЕХНОЛОГІЇ У ГОТЕЛЬНОМУ ТА РЕСТОРАННОМУ БІЗНЕСІ</vt:lpstr>
      <vt:lpstr>ЧОМУ ВИВЧАТИ СУЧАСНО І ПЕРСПЕКТИВНО? </vt:lpstr>
      <vt:lpstr>ВИВЧАТИ ДИСЦИПЛІНУ – ЦЕ:</vt:lpstr>
      <vt:lpstr>Презентация PowerPoint</vt:lpstr>
      <vt:lpstr>Презентация PowerPoint</vt:lpstr>
      <vt:lpstr>ХТО ТОБІ ДОПОМАГАТИМЕ У ВИВЧЕННІ КУРСУ?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 Asus</cp:lastModifiedBy>
  <cp:revision>38</cp:revision>
  <dcterms:created xsi:type="dcterms:W3CDTF">2020-07-05T17:04:43Z</dcterms:created>
  <dcterms:modified xsi:type="dcterms:W3CDTF">2021-02-15T08:58:01Z</dcterms:modified>
</cp:coreProperties>
</file>