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71" r:id="rId5"/>
    <p:sldId id="258" r:id="rId6"/>
    <p:sldId id="259" r:id="rId7"/>
    <p:sldId id="260" r:id="rId8"/>
    <p:sldId id="263" r:id="rId9"/>
    <p:sldId id="266" r:id="rId10"/>
    <p:sldId id="261" r:id="rId11"/>
    <p:sldId id="264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8C8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D4D22-96A0-4819-9524-17A7C57D5A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9A004C-AC5C-4BC4-8178-A52E8E169A44}">
      <dgm:prSet/>
      <dgm:spPr/>
      <dgm:t>
        <a:bodyPr/>
        <a:lstStyle/>
        <a:p>
          <a:r>
            <a:rPr lang="ru-RU" dirty="0"/>
            <a:t>1. </a:t>
          </a:r>
          <a:r>
            <a:rPr lang="ru-RU" dirty="0" err="1"/>
            <a:t>Підприємства</a:t>
          </a:r>
          <a:r>
            <a:rPr lang="ru-RU" dirty="0"/>
            <a:t> </a:t>
          </a:r>
          <a:r>
            <a:rPr lang="ru-RU" dirty="0" err="1"/>
            <a:t>зобов’язані</a:t>
          </a:r>
          <a:r>
            <a:rPr lang="ru-RU" dirty="0"/>
            <a:t> </a:t>
          </a:r>
          <a:r>
            <a:rPr lang="ru-RU" dirty="0" err="1"/>
            <a:t>складати</a:t>
          </a:r>
          <a:r>
            <a:rPr lang="ru-RU" dirty="0"/>
            <a:t> </a:t>
          </a:r>
          <a:r>
            <a:rPr lang="ru-RU" dirty="0" err="1"/>
            <a:t>фінансову</a:t>
          </a:r>
          <a:r>
            <a:rPr lang="ru-RU" dirty="0"/>
            <a:t> </a:t>
          </a:r>
          <a:r>
            <a:rPr lang="ru-RU" dirty="0" err="1"/>
            <a:t>звітність</a:t>
          </a:r>
          <a:r>
            <a:rPr lang="ru-RU" dirty="0"/>
            <a:t> на </a:t>
          </a:r>
          <a:r>
            <a:rPr lang="ru-RU" dirty="0" err="1"/>
            <a:t>підставі</a:t>
          </a:r>
          <a:r>
            <a:rPr lang="ru-RU" dirty="0"/>
            <a:t> </a:t>
          </a:r>
          <a:r>
            <a:rPr lang="ru-RU" dirty="0" err="1"/>
            <a:t>даних</a:t>
          </a:r>
          <a:r>
            <a:rPr lang="ru-RU" dirty="0"/>
            <a:t> </a:t>
          </a:r>
          <a:r>
            <a:rPr lang="ru-RU" dirty="0" err="1"/>
            <a:t>бухгалтерського</a:t>
          </a:r>
          <a:r>
            <a:rPr lang="ru-RU" dirty="0"/>
            <a:t> </a:t>
          </a:r>
          <a:r>
            <a:rPr lang="ru-RU" dirty="0" err="1"/>
            <a:t>обліку</a:t>
          </a:r>
          <a:r>
            <a:rPr lang="ru-RU" dirty="0"/>
            <a:t>.</a:t>
          </a:r>
        </a:p>
      </dgm:t>
    </dgm:pt>
    <dgm:pt modelId="{AF500412-D2D1-4A2E-B5B9-DC17D86FE136}" type="parTrans" cxnId="{B70C0B37-6974-41D0-9AAC-B39376E83CFC}">
      <dgm:prSet/>
      <dgm:spPr/>
      <dgm:t>
        <a:bodyPr/>
        <a:lstStyle/>
        <a:p>
          <a:endParaRPr lang="ru-RU"/>
        </a:p>
      </dgm:t>
    </dgm:pt>
    <dgm:pt modelId="{4F121289-682D-4448-BEE5-51447F9140C8}" type="sibTrans" cxnId="{B70C0B37-6974-41D0-9AAC-B39376E83CFC}">
      <dgm:prSet/>
      <dgm:spPr/>
      <dgm:t>
        <a:bodyPr/>
        <a:lstStyle/>
        <a:p>
          <a:endParaRPr lang="ru-RU"/>
        </a:p>
      </dgm:t>
    </dgm:pt>
    <dgm:pt modelId="{E2DE4779-5B6C-4B20-8510-EE267E4E8C15}">
      <dgm:prSet/>
      <dgm:spPr/>
      <dgm:t>
        <a:bodyPr/>
        <a:lstStyle/>
        <a:p>
          <a:r>
            <a:rPr lang="ru-RU" dirty="0"/>
            <a:t>2. Порядок та строки </a:t>
          </a:r>
          <a:r>
            <a:rPr lang="ru-RU" dirty="0" err="1"/>
            <a:t>подання</a:t>
          </a:r>
          <a:r>
            <a:rPr lang="ru-RU" dirty="0"/>
            <a:t> фінансової звітності, </a:t>
          </a:r>
          <a:r>
            <a:rPr lang="ru-RU" dirty="0" err="1"/>
            <a:t>консолідованої</a:t>
          </a:r>
          <a:r>
            <a:rPr lang="ru-RU" dirty="0"/>
            <a:t> фінансової звітності, </a:t>
          </a:r>
          <a:r>
            <a:rPr lang="ru-RU" dirty="0" err="1"/>
            <a:t>звіту</a:t>
          </a:r>
          <a:r>
            <a:rPr lang="ru-RU" dirty="0"/>
            <a:t> про </a:t>
          </a:r>
          <a:r>
            <a:rPr lang="ru-RU" dirty="0" err="1"/>
            <a:t>управління</a:t>
          </a:r>
          <a:r>
            <a:rPr lang="ru-RU" dirty="0"/>
            <a:t> та </a:t>
          </a:r>
          <a:r>
            <a:rPr lang="ru-RU" dirty="0" err="1"/>
            <a:t>звіту</a:t>
          </a:r>
          <a:r>
            <a:rPr lang="ru-RU" dirty="0"/>
            <a:t> про </a:t>
          </a:r>
          <a:r>
            <a:rPr lang="ru-RU" dirty="0" err="1"/>
            <a:t>платежі</a:t>
          </a:r>
          <a:r>
            <a:rPr lang="ru-RU" dirty="0"/>
            <a:t> на </a:t>
          </a:r>
          <a:r>
            <a:rPr lang="ru-RU" dirty="0" err="1"/>
            <a:t>користь</a:t>
          </a:r>
          <a:r>
            <a:rPr lang="ru-RU" dirty="0"/>
            <a:t> </a:t>
          </a:r>
          <a:r>
            <a:rPr lang="ru-RU" dirty="0" err="1"/>
            <a:t>держави</a:t>
          </a:r>
          <a:r>
            <a:rPr lang="ru-RU" dirty="0"/>
            <a:t> до </a:t>
          </a:r>
          <a:r>
            <a:rPr lang="ru-RU" dirty="0" err="1"/>
            <a:t>органів</a:t>
          </a:r>
          <a:r>
            <a:rPr lang="ru-RU" dirty="0"/>
            <a:t> </a:t>
          </a:r>
          <a:r>
            <a:rPr lang="ru-RU" dirty="0" err="1"/>
            <a:t>державної</a:t>
          </a:r>
          <a:r>
            <a:rPr lang="ru-RU" dirty="0"/>
            <a:t> </a:t>
          </a:r>
          <a:r>
            <a:rPr lang="ru-RU" dirty="0" err="1"/>
            <a:t>влади</a:t>
          </a:r>
          <a:r>
            <a:rPr lang="ru-RU" dirty="0"/>
            <a:t> </a:t>
          </a:r>
          <a:r>
            <a:rPr lang="ru-RU" dirty="0" err="1"/>
            <a:t>визначаються</a:t>
          </a:r>
          <a:r>
            <a:rPr lang="ru-RU" dirty="0"/>
            <a:t> </a:t>
          </a:r>
          <a:r>
            <a:rPr lang="ru-RU" dirty="0" err="1"/>
            <a:t>Кабінетом</a:t>
          </a:r>
          <a:r>
            <a:rPr lang="ru-RU" dirty="0"/>
            <a:t> </a:t>
          </a:r>
          <a:r>
            <a:rPr lang="ru-RU" dirty="0" err="1"/>
            <a:t>Міністрів</a:t>
          </a:r>
          <a:r>
            <a:rPr lang="ru-RU" dirty="0"/>
            <a:t> </a:t>
          </a:r>
          <a:r>
            <a:rPr lang="ru-RU" dirty="0" err="1"/>
            <a:t>України</a:t>
          </a:r>
          <a:r>
            <a:rPr lang="ru-RU" dirty="0"/>
            <a:t>, для </a:t>
          </a:r>
          <a:r>
            <a:rPr lang="ru-RU" dirty="0" err="1"/>
            <a:t>банків</a:t>
          </a:r>
          <a:r>
            <a:rPr lang="ru-RU" dirty="0"/>
            <a:t> — </a:t>
          </a:r>
          <a:r>
            <a:rPr lang="ru-RU" dirty="0" err="1"/>
            <a:t>Національним</a:t>
          </a:r>
          <a:r>
            <a:rPr lang="ru-RU" dirty="0"/>
            <a:t> банком </a:t>
          </a:r>
          <a:r>
            <a:rPr lang="ru-RU" dirty="0" err="1"/>
            <a:t>України</a:t>
          </a:r>
          <a:r>
            <a:rPr lang="ru-RU" dirty="0"/>
            <a:t>.</a:t>
          </a:r>
        </a:p>
      </dgm:t>
    </dgm:pt>
    <dgm:pt modelId="{BA2492DD-2153-4715-86EB-73FE425DE9EE}" type="parTrans" cxnId="{B03D6288-1E43-499C-8408-87047439BBE3}">
      <dgm:prSet/>
      <dgm:spPr/>
      <dgm:t>
        <a:bodyPr/>
        <a:lstStyle/>
        <a:p>
          <a:endParaRPr lang="ru-RU"/>
        </a:p>
      </dgm:t>
    </dgm:pt>
    <dgm:pt modelId="{18525415-87F4-4030-B142-211840EF2CB1}" type="sibTrans" cxnId="{B03D6288-1E43-499C-8408-87047439BBE3}">
      <dgm:prSet/>
      <dgm:spPr/>
      <dgm:t>
        <a:bodyPr/>
        <a:lstStyle/>
        <a:p>
          <a:endParaRPr lang="ru-RU"/>
        </a:p>
      </dgm:t>
    </dgm:pt>
    <dgm:pt modelId="{494C885E-B79A-4331-8659-23A23C316980}">
      <dgm:prSet/>
      <dgm:spPr/>
      <dgm:t>
        <a:bodyPr/>
        <a:lstStyle/>
        <a:p>
          <a:r>
            <a:rPr lang="ru-RU" dirty="0"/>
            <a:t>3. Для </a:t>
          </a:r>
          <a:r>
            <a:rPr lang="ru-RU" dirty="0" err="1"/>
            <a:t>мікропідприємств</a:t>
          </a:r>
          <a:r>
            <a:rPr lang="ru-RU" dirty="0"/>
            <a:t>, </a:t>
          </a:r>
          <a:r>
            <a:rPr lang="ru-RU" dirty="0" err="1"/>
            <a:t>малих</a:t>
          </a:r>
          <a:r>
            <a:rPr lang="ru-RU" dirty="0"/>
            <a:t> </a:t>
          </a:r>
          <a:r>
            <a:rPr lang="ru-RU" dirty="0" err="1"/>
            <a:t>підприємств</a:t>
          </a:r>
          <a:r>
            <a:rPr lang="ru-RU" dirty="0"/>
            <a:t>, </a:t>
          </a:r>
          <a:r>
            <a:rPr lang="ru-RU" dirty="0" err="1"/>
            <a:t>непідприємницьких</a:t>
          </a:r>
          <a:r>
            <a:rPr lang="ru-RU" dirty="0"/>
            <a:t> </a:t>
          </a:r>
          <a:r>
            <a:rPr lang="ru-RU" dirty="0" err="1"/>
            <a:t>товариств</a:t>
          </a:r>
          <a:r>
            <a:rPr lang="ru-RU" dirty="0"/>
            <a:t> і </a:t>
          </a:r>
          <a:r>
            <a:rPr lang="ru-RU" dirty="0" err="1"/>
            <a:t>представництв</a:t>
          </a:r>
          <a:r>
            <a:rPr lang="ru-RU" dirty="0"/>
            <a:t> </a:t>
          </a:r>
          <a:r>
            <a:rPr lang="ru-RU" dirty="0" err="1"/>
            <a:t>іноземних</a:t>
          </a:r>
          <a:r>
            <a:rPr lang="ru-RU" dirty="0"/>
            <a:t> </a:t>
          </a:r>
          <a:r>
            <a:rPr lang="ru-RU" dirty="0" err="1"/>
            <a:t>суб’єктів</a:t>
          </a:r>
          <a:r>
            <a:rPr lang="ru-RU" dirty="0"/>
            <a:t> </a:t>
          </a:r>
          <a:r>
            <a:rPr lang="ru-RU" dirty="0" err="1"/>
            <a:t>господарської</a:t>
          </a:r>
          <a:r>
            <a:rPr lang="ru-RU" dirty="0"/>
            <a:t> </a:t>
          </a:r>
          <a:r>
            <a:rPr lang="ru-RU" dirty="0" err="1"/>
            <a:t>діяльності</a:t>
          </a:r>
          <a:r>
            <a:rPr lang="ru-RU" dirty="0"/>
            <a:t>, </a:t>
          </a:r>
          <a:r>
            <a:rPr lang="ru-RU" dirty="0" err="1"/>
            <a:t>крім</a:t>
          </a:r>
          <a:r>
            <a:rPr lang="ru-RU" dirty="0"/>
            <a:t> тих,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зобов’язані</a:t>
          </a:r>
          <a:r>
            <a:rPr lang="ru-RU" dirty="0"/>
            <a:t> </a:t>
          </a:r>
          <a:r>
            <a:rPr lang="ru-RU" dirty="0" err="1"/>
            <a:t>складати</a:t>
          </a:r>
          <a:r>
            <a:rPr lang="ru-RU" dirty="0"/>
            <a:t> </a:t>
          </a:r>
          <a:r>
            <a:rPr lang="ru-RU" dirty="0" err="1"/>
            <a:t>фінансову</a:t>
          </a:r>
          <a:r>
            <a:rPr lang="ru-RU" dirty="0"/>
            <a:t> </a:t>
          </a:r>
          <a:r>
            <a:rPr lang="ru-RU" dirty="0" err="1"/>
            <a:t>звітність</a:t>
          </a:r>
          <a:r>
            <a:rPr lang="ru-RU" dirty="0"/>
            <a:t> за </a:t>
          </a:r>
          <a:r>
            <a:rPr lang="ru-RU" dirty="0" err="1"/>
            <a:t>міжнародними</a:t>
          </a:r>
          <a:r>
            <a:rPr lang="ru-RU" dirty="0"/>
            <a:t> стандартами, </a:t>
          </a:r>
          <a:r>
            <a:rPr lang="ru-RU" dirty="0" err="1"/>
            <a:t>встановлюється</a:t>
          </a:r>
          <a:r>
            <a:rPr lang="ru-RU" dirty="0"/>
            <a:t> </a:t>
          </a:r>
          <a:r>
            <a:rPr lang="ru-RU" dirty="0" err="1"/>
            <a:t>скорочена</a:t>
          </a:r>
          <a:r>
            <a:rPr lang="ru-RU" dirty="0"/>
            <a:t> за </a:t>
          </a:r>
          <a:r>
            <a:rPr lang="ru-RU" dirty="0" err="1"/>
            <a:t>показниками</a:t>
          </a:r>
          <a:r>
            <a:rPr lang="ru-RU" dirty="0"/>
            <a:t> </a:t>
          </a:r>
          <a:r>
            <a:rPr lang="ru-RU" dirty="0" err="1"/>
            <a:t>фінансова</a:t>
          </a:r>
          <a:r>
            <a:rPr lang="ru-RU" dirty="0"/>
            <a:t> </a:t>
          </a:r>
          <a:r>
            <a:rPr lang="ru-RU" dirty="0" err="1"/>
            <a:t>звітність</a:t>
          </a:r>
          <a:r>
            <a:rPr lang="ru-RU" dirty="0"/>
            <a:t> у </a:t>
          </a:r>
          <a:r>
            <a:rPr lang="ru-RU" dirty="0" err="1"/>
            <a:t>складі</a:t>
          </a:r>
          <a:r>
            <a:rPr lang="ru-RU" dirty="0"/>
            <a:t> балансу та </a:t>
          </a:r>
          <a:r>
            <a:rPr lang="ru-RU" dirty="0" err="1"/>
            <a:t>звіту</a:t>
          </a:r>
          <a:r>
            <a:rPr lang="ru-RU" dirty="0"/>
            <a:t> про </a:t>
          </a:r>
          <a:r>
            <a:rPr lang="ru-RU" dirty="0" err="1"/>
            <a:t>фінансові</a:t>
          </a:r>
          <a:r>
            <a:rPr lang="ru-RU" dirty="0"/>
            <a:t> </a:t>
          </a:r>
          <a:r>
            <a:rPr lang="ru-RU" dirty="0" err="1"/>
            <a:t>результати</a:t>
          </a:r>
          <a:r>
            <a:rPr lang="ru-RU" dirty="0"/>
            <a:t>.</a:t>
          </a:r>
        </a:p>
      </dgm:t>
    </dgm:pt>
    <dgm:pt modelId="{098CA674-56FE-4B24-97AE-A7D7575C73AF}" type="parTrans" cxnId="{6382E14A-F777-4EEB-82C5-A3ECA3A52FD5}">
      <dgm:prSet/>
      <dgm:spPr/>
      <dgm:t>
        <a:bodyPr/>
        <a:lstStyle/>
        <a:p>
          <a:endParaRPr lang="ru-RU"/>
        </a:p>
      </dgm:t>
    </dgm:pt>
    <dgm:pt modelId="{8889939A-3C2A-426A-BD09-867B485E352E}" type="sibTrans" cxnId="{6382E14A-F777-4EEB-82C5-A3ECA3A52FD5}">
      <dgm:prSet/>
      <dgm:spPr/>
      <dgm:t>
        <a:bodyPr/>
        <a:lstStyle/>
        <a:p>
          <a:endParaRPr lang="ru-RU"/>
        </a:p>
      </dgm:t>
    </dgm:pt>
    <dgm:pt modelId="{024064B4-35C8-4E51-9B02-3763273722DD}">
      <dgm:prSet/>
      <dgm:spPr/>
      <dgm:t>
        <a:bodyPr/>
        <a:lstStyle/>
        <a:p>
          <a:r>
            <a:rPr lang="ru-RU" dirty="0"/>
            <a:t>6. </a:t>
          </a:r>
          <a:r>
            <a:rPr lang="ru-RU" dirty="0" err="1"/>
            <a:t>Фінансова</a:t>
          </a:r>
          <a:r>
            <a:rPr lang="ru-RU" dirty="0"/>
            <a:t> </a:t>
          </a:r>
          <a:r>
            <a:rPr lang="ru-RU" dirty="0" err="1"/>
            <a:t>звітність</a:t>
          </a:r>
          <a:r>
            <a:rPr lang="ru-RU" dirty="0"/>
            <a:t> та </a:t>
          </a:r>
          <a:r>
            <a:rPr lang="ru-RU" dirty="0" err="1"/>
            <a:t>консолідована</a:t>
          </a:r>
          <a:r>
            <a:rPr lang="ru-RU" dirty="0"/>
            <a:t> </a:t>
          </a:r>
          <a:r>
            <a:rPr lang="ru-RU" dirty="0" err="1"/>
            <a:t>фінансова</a:t>
          </a:r>
          <a:r>
            <a:rPr lang="ru-RU" dirty="0"/>
            <a:t> </a:t>
          </a:r>
          <a:r>
            <a:rPr lang="ru-RU" dirty="0" err="1"/>
            <a:t>звітність</a:t>
          </a:r>
          <a:r>
            <a:rPr lang="ru-RU" dirty="0"/>
            <a:t> за </a:t>
          </a:r>
          <a:r>
            <a:rPr lang="ru-RU" dirty="0" err="1"/>
            <a:t>міжнародними</a:t>
          </a:r>
          <a:r>
            <a:rPr lang="ru-RU" dirty="0"/>
            <a:t> стандартами </a:t>
          </a:r>
          <a:r>
            <a:rPr lang="ru-RU" dirty="0" err="1"/>
            <a:t>складаються</a:t>
          </a:r>
          <a:r>
            <a:rPr lang="ru-RU" dirty="0"/>
            <a:t> на </a:t>
          </a:r>
          <a:r>
            <a:rPr lang="ru-RU" dirty="0" err="1"/>
            <a:t>підставі</a:t>
          </a:r>
          <a:r>
            <a:rPr lang="ru-RU" dirty="0"/>
            <a:t> </a:t>
          </a:r>
          <a:r>
            <a:rPr lang="ru-RU" dirty="0" err="1"/>
            <a:t>таксономії</a:t>
          </a:r>
          <a:r>
            <a:rPr lang="ru-RU" dirty="0"/>
            <a:t> фінансової звітності за </a:t>
          </a:r>
          <a:r>
            <a:rPr lang="ru-RU" dirty="0" err="1"/>
            <a:t>міжнародними</a:t>
          </a:r>
          <a:r>
            <a:rPr lang="ru-RU" dirty="0"/>
            <a:t> стандартами.</a:t>
          </a:r>
        </a:p>
      </dgm:t>
    </dgm:pt>
    <dgm:pt modelId="{036EE475-3522-4131-9210-8917668BB6A7}" type="parTrans" cxnId="{9E515814-401A-498C-B662-190CE10E191D}">
      <dgm:prSet/>
      <dgm:spPr/>
      <dgm:t>
        <a:bodyPr/>
        <a:lstStyle/>
        <a:p>
          <a:endParaRPr lang="ru-RU"/>
        </a:p>
      </dgm:t>
    </dgm:pt>
    <dgm:pt modelId="{A691482D-E4F8-4686-9EC4-F2117ED2DE26}" type="sibTrans" cxnId="{9E515814-401A-498C-B662-190CE10E191D}">
      <dgm:prSet/>
      <dgm:spPr/>
      <dgm:t>
        <a:bodyPr/>
        <a:lstStyle/>
        <a:p>
          <a:endParaRPr lang="ru-RU"/>
        </a:p>
      </dgm:t>
    </dgm:pt>
    <dgm:pt modelId="{B569AD22-ECA1-4EC3-B012-DAA6DD9C9AFE}">
      <dgm:prSet/>
      <dgm:spPr/>
      <dgm:t>
        <a:bodyPr/>
        <a:lstStyle/>
        <a:p>
          <a:r>
            <a:rPr lang="ru-RU" dirty="0"/>
            <a:t>4. Склад та </a:t>
          </a:r>
          <a:r>
            <a:rPr lang="ru-RU" dirty="0" err="1"/>
            <a:t>форми</a:t>
          </a:r>
          <a:r>
            <a:rPr lang="ru-RU" dirty="0"/>
            <a:t> фінансової звітності </a:t>
          </a:r>
          <a:r>
            <a:rPr lang="ru-RU" dirty="0" err="1"/>
            <a:t>підприємств</a:t>
          </a:r>
          <a:r>
            <a:rPr lang="ru-RU" dirty="0"/>
            <a:t> </a:t>
          </a:r>
          <a:r>
            <a:rPr lang="ru-RU" dirty="0" err="1"/>
            <a:t>установлюються</a:t>
          </a:r>
          <a:r>
            <a:rPr lang="ru-RU" dirty="0"/>
            <a:t> </a:t>
          </a:r>
          <a:r>
            <a:rPr lang="ru-RU" dirty="0" err="1"/>
            <a:t>центральним</a:t>
          </a:r>
          <a:r>
            <a:rPr lang="ru-RU" dirty="0"/>
            <a:t> органом </a:t>
          </a:r>
          <a:r>
            <a:rPr lang="ru-RU" dirty="0" err="1"/>
            <a:t>виконавчої</a:t>
          </a:r>
          <a:r>
            <a:rPr lang="ru-RU" dirty="0"/>
            <a:t> </a:t>
          </a:r>
          <a:r>
            <a:rPr lang="ru-RU" dirty="0" err="1"/>
            <a:t>влади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забезпечує</a:t>
          </a:r>
          <a:r>
            <a:rPr lang="ru-RU" dirty="0"/>
            <a:t> </a:t>
          </a:r>
          <a:r>
            <a:rPr lang="ru-RU" dirty="0" err="1"/>
            <a:t>формування</a:t>
          </a:r>
          <a:r>
            <a:rPr lang="ru-RU" dirty="0"/>
            <a:t> та </a:t>
          </a:r>
          <a:r>
            <a:rPr lang="ru-RU" dirty="0" err="1"/>
            <a:t>реалізує</a:t>
          </a:r>
          <a:r>
            <a:rPr lang="ru-RU" dirty="0"/>
            <a:t> </a:t>
          </a:r>
          <a:r>
            <a:rPr lang="ru-RU" dirty="0" err="1"/>
            <a:t>державну</a:t>
          </a:r>
          <a:r>
            <a:rPr lang="ru-RU" dirty="0"/>
            <a:t> </a:t>
          </a:r>
          <a:r>
            <a:rPr lang="ru-RU" dirty="0" err="1"/>
            <a:t>політику</a:t>
          </a:r>
          <a:r>
            <a:rPr lang="ru-RU" dirty="0"/>
            <a:t> у </a:t>
          </a:r>
          <a:r>
            <a:rPr lang="ru-RU" dirty="0" err="1"/>
            <a:t>сфері</a:t>
          </a:r>
          <a:r>
            <a:rPr lang="ru-RU" dirty="0"/>
            <a:t> </a:t>
          </a:r>
          <a:r>
            <a:rPr lang="ru-RU" dirty="0" err="1"/>
            <a:t>бухгалтерського</a:t>
          </a:r>
          <a:r>
            <a:rPr lang="ru-RU" dirty="0"/>
            <a:t> </a:t>
          </a:r>
          <a:r>
            <a:rPr lang="ru-RU" dirty="0" err="1"/>
            <a:t>обліку</a:t>
          </a:r>
          <a:r>
            <a:rPr lang="ru-RU" dirty="0"/>
            <a:t>, за </a:t>
          </a:r>
          <a:r>
            <a:rPr lang="ru-RU" dirty="0" err="1"/>
            <a:t>погодженням</a:t>
          </a:r>
          <a:r>
            <a:rPr lang="ru-RU" dirty="0"/>
            <a:t> </a:t>
          </a:r>
          <a:r>
            <a:rPr lang="ru-RU" dirty="0" err="1"/>
            <a:t>із</a:t>
          </a:r>
          <a:r>
            <a:rPr lang="ru-RU" dirty="0"/>
            <a:t> </a:t>
          </a:r>
          <a:r>
            <a:rPr lang="ru-RU" dirty="0" err="1"/>
            <a:t>центральним</a:t>
          </a:r>
          <a:r>
            <a:rPr lang="ru-RU" dirty="0"/>
            <a:t> органом </a:t>
          </a:r>
          <a:r>
            <a:rPr lang="ru-RU" dirty="0" err="1"/>
            <a:t>виконавчої</a:t>
          </a:r>
          <a:r>
            <a:rPr lang="ru-RU" dirty="0"/>
            <a:t> </a:t>
          </a:r>
          <a:r>
            <a:rPr lang="ru-RU" dirty="0" err="1"/>
            <a:t>влади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реалізує</a:t>
          </a:r>
          <a:r>
            <a:rPr lang="ru-RU" dirty="0"/>
            <a:t> </a:t>
          </a:r>
          <a:r>
            <a:rPr lang="ru-RU" dirty="0" err="1"/>
            <a:t>державну</a:t>
          </a:r>
          <a:r>
            <a:rPr lang="ru-RU" dirty="0"/>
            <a:t> </a:t>
          </a:r>
          <a:r>
            <a:rPr lang="ru-RU" dirty="0" err="1"/>
            <a:t>політику</a:t>
          </a:r>
          <a:r>
            <a:rPr lang="ru-RU" dirty="0"/>
            <a:t> у </a:t>
          </a:r>
          <a:r>
            <a:rPr lang="ru-RU" dirty="0" err="1"/>
            <a:t>сфері</a:t>
          </a:r>
          <a:r>
            <a:rPr lang="ru-RU" dirty="0"/>
            <a:t> статистики.</a:t>
          </a:r>
        </a:p>
      </dgm:t>
    </dgm:pt>
    <dgm:pt modelId="{67F6DD9C-6E2F-4BE0-9D2D-2102080D3583}" type="parTrans" cxnId="{A5B258D3-B594-4FDF-93B4-1554EA11E8F6}">
      <dgm:prSet/>
      <dgm:spPr/>
      <dgm:t>
        <a:bodyPr/>
        <a:lstStyle/>
        <a:p>
          <a:endParaRPr lang="ru-RU"/>
        </a:p>
      </dgm:t>
    </dgm:pt>
    <dgm:pt modelId="{A6344093-30BB-4B94-BBBA-077E7E0B3157}" type="sibTrans" cxnId="{A5B258D3-B594-4FDF-93B4-1554EA11E8F6}">
      <dgm:prSet/>
      <dgm:spPr/>
      <dgm:t>
        <a:bodyPr/>
        <a:lstStyle/>
        <a:p>
          <a:endParaRPr lang="ru-RU"/>
        </a:p>
      </dgm:t>
    </dgm:pt>
    <dgm:pt modelId="{8BD2964A-A7CA-4755-938A-64F0E9991891}">
      <dgm:prSet/>
      <dgm:spPr/>
      <dgm:t>
        <a:bodyPr/>
        <a:lstStyle/>
        <a:p>
          <a:r>
            <a:rPr lang="ru-RU" dirty="0"/>
            <a:t>5. Склад та </a:t>
          </a:r>
          <a:r>
            <a:rPr lang="ru-RU" dirty="0" err="1"/>
            <a:t>форми</a:t>
          </a:r>
          <a:r>
            <a:rPr lang="ru-RU" dirty="0"/>
            <a:t> фінансової звітності, </a:t>
          </a:r>
          <a:r>
            <a:rPr lang="ru-RU" dirty="0" err="1"/>
            <a:t>консолідованої</a:t>
          </a:r>
          <a:r>
            <a:rPr lang="ru-RU" dirty="0"/>
            <a:t> фінансової звітності та </a:t>
          </a:r>
          <a:r>
            <a:rPr lang="ru-RU" dirty="0" err="1"/>
            <a:t>звіту</a:t>
          </a:r>
          <a:r>
            <a:rPr lang="ru-RU" dirty="0"/>
            <a:t> про </a:t>
          </a:r>
          <a:r>
            <a:rPr lang="ru-RU" dirty="0" err="1"/>
            <a:t>управління</a:t>
          </a:r>
          <a:r>
            <a:rPr lang="ru-RU" dirty="0"/>
            <a:t> </a:t>
          </a:r>
          <a:r>
            <a:rPr lang="ru-RU" dirty="0" err="1"/>
            <a:t>банків</a:t>
          </a:r>
          <a:r>
            <a:rPr lang="ru-RU" dirty="0"/>
            <a:t> </a:t>
          </a:r>
          <a:r>
            <a:rPr lang="ru-RU" dirty="0" err="1"/>
            <a:t>установлюються</a:t>
          </a:r>
          <a:r>
            <a:rPr lang="ru-RU" dirty="0"/>
            <a:t> </a:t>
          </a:r>
          <a:r>
            <a:rPr lang="ru-RU" dirty="0" err="1"/>
            <a:t>Національним</a:t>
          </a:r>
          <a:r>
            <a:rPr lang="ru-RU" dirty="0"/>
            <a:t> банком </a:t>
          </a:r>
          <a:r>
            <a:rPr lang="ru-RU" dirty="0" err="1"/>
            <a:t>України</a:t>
          </a:r>
          <a:r>
            <a:rPr lang="ru-RU" dirty="0"/>
            <a:t>.</a:t>
          </a:r>
        </a:p>
      </dgm:t>
    </dgm:pt>
    <dgm:pt modelId="{C0F93A2D-89EE-4949-A355-5B7A928AFB8C}" type="parTrans" cxnId="{5E746A8E-DF9C-4B1C-8E47-79301FD1BD7E}">
      <dgm:prSet/>
      <dgm:spPr/>
      <dgm:t>
        <a:bodyPr/>
        <a:lstStyle/>
        <a:p>
          <a:endParaRPr lang="ru-RU"/>
        </a:p>
      </dgm:t>
    </dgm:pt>
    <dgm:pt modelId="{9F6B86B8-12E6-49A4-88E3-8D3ACAE25F0B}" type="sibTrans" cxnId="{5E746A8E-DF9C-4B1C-8E47-79301FD1BD7E}">
      <dgm:prSet/>
      <dgm:spPr/>
      <dgm:t>
        <a:bodyPr/>
        <a:lstStyle/>
        <a:p>
          <a:endParaRPr lang="ru-RU"/>
        </a:p>
      </dgm:t>
    </dgm:pt>
    <dgm:pt modelId="{A1EC2B05-2613-4990-B094-03A712F24DAC}">
      <dgm:prSet/>
      <dgm:spPr/>
      <dgm:t>
        <a:bodyPr/>
        <a:lstStyle/>
        <a:p>
          <a:r>
            <a:rPr lang="ru-RU" dirty="0"/>
            <a:t>7. </a:t>
          </a:r>
          <a:r>
            <a:rPr lang="ru-RU" dirty="0" err="1"/>
            <a:t>Звіт</a:t>
          </a:r>
          <a:r>
            <a:rPr lang="ru-RU" dirty="0"/>
            <a:t> про </a:t>
          </a:r>
          <a:r>
            <a:rPr lang="ru-RU" dirty="0" err="1"/>
            <a:t>управління</a:t>
          </a:r>
          <a:r>
            <a:rPr lang="ru-RU" dirty="0"/>
            <a:t> </a:t>
          </a:r>
          <a:r>
            <a:rPr lang="ru-RU" dirty="0" err="1"/>
            <a:t>подається</a:t>
          </a:r>
          <a:r>
            <a:rPr lang="ru-RU" dirty="0"/>
            <a:t> разом з </a:t>
          </a:r>
          <a:r>
            <a:rPr lang="ru-RU" dirty="0" err="1"/>
            <a:t>фінансовою</a:t>
          </a:r>
          <a:r>
            <a:rPr lang="ru-RU" dirty="0"/>
            <a:t> </a:t>
          </a:r>
          <a:r>
            <a:rPr lang="ru-RU" dirty="0" err="1"/>
            <a:t>звітністю</a:t>
          </a:r>
          <a:r>
            <a:rPr lang="ru-RU" dirty="0"/>
            <a:t> та </a:t>
          </a:r>
          <a:r>
            <a:rPr lang="ru-RU" dirty="0" err="1"/>
            <a:t>консолідованою</a:t>
          </a:r>
          <a:r>
            <a:rPr lang="ru-RU" dirty="0"/>
            <a:t> </a:t>
          </a:r>
          <a:r>
            <a:rPr lang="ru-RU" dirty="0" err="1"/>
            <a:t>фінансовою</a:t>
          </a:r>
          <a:r>
            <a:rPr lang="ru-RU" dirty="0"/>
            <a:t> </a:t>
          </a:r>
          <a:r>
            <a:rPr lang="ru-RU" dirty="0" err="1"/>
            <a:t>звітністю</a:t>
          </a:r>
          <a:r>
            <a:rPr lang="ru-RU" dirty="0"/>
            <a:t> в порядку та строки, </a:t>
          </a:r>
          <a:r>
            <a:rPr lang="ru-RU" dirty="0" err="1"/>
            <a:t>встановлені</a:t>
          </a:r>
          <a:r>
            <a:rPr lang="ru-RU" dirty="0"/>
            <a:t> законом. </a:t>
          </a:r>
          <a:r>
            <a:rPr lang="ru-RU" dirty="0" err="1"/>
            <a:t>Від</a:t>
          </a:r>
          <a:r>
            <a:rPr lang="ru-RU" dirty="0"/>
            <a:t> </a:t>
          </a:r>
          <a:r>
            <a:rPr lang="ru-RU" dirty="0" err="1"/>
            <a:t>подання</a:t>
          </a:r>
          <a:r>
            <a:rPr lang="ru-RU" dirty="0"/>
            <a:t> </a:t>
          </a:r>
          <a:r>
            <a:rPr lang="ru-RU" dirty="0" err="1"/>
            <a:t>звіту</a:t>
          </a:r>
          <a:r>
            <a:rPr lang="ru-RU" dirty="0"/>
            <a:t> про </a:t>
          </a:r>
          <a:r>
            <a:rPr lang="ru-RU" dirty="0" err="1"/>
            <a:t>управління</a:t>
          </a:r>
          <a:r>
            <a:rPr lang="ru-RU" dirty="0"/>
            <a:t> </a:t>
          </a:r>
          <a:r>
            <a:rPr lang="ru-RU" dirty="0" err="1"/>
            <a:t>звільняються</a:t>
          </a:r>
          <a:r>
            <a:rPr lang="ru-RU" dirty="0"/>
            <a:t> </a:t>
          </a:r>
          <a:r>
            <a:rPr lang="ru-RU" dirty="0" err="1"/>
            <a:t>мікропідприємства</a:t>
          </a:r>
          <a:r>
            <a:rPr lang="ru-RU" dirty="0"/>
            <a:t> та </a:t>
          </a:r>
          <a:r>
            <a:rPr lang="ru-RU" dirty="0" err="1"/>
            <a:t>малі</a:t>
          </a:r>
          <a:r>
            <a:rPr lang="ru-RU" dirty="0"/>
            <a:t> </a:t>
          </a:r>
          <a:r>
            <a:rPr lang="ru-RU" dirty="0" err="1"/>
            <a:t>підприємства</a:t>
          </a:r>
          <a:r>
            <a:rPr lang="ru-RU" dirty="0"/>
            <a:t>. </a:t>
          </a:r>
          <a:r>
            <a:rPr lang="ru-RU" dirty="0" err="1"/>
            <a:t>Середні</a:t>
          </a:r>
          <a:r>
            <a:rPr lang="ru-RU" dirty="0"/>
            <a:t> </a:t>
          </a:r>
          <a:r>
            <a:rPr lang="ru-RU" dirty="0" err="1"/>
            <a:t>підприємства</a:t>
          </a:r>
          <a:r>
            <a:rPr lang="ru-RU" dirty="0"/>
            <a:t> </a:t>
          </a:r>
          <a:r>
            <a:rPr lang="ru-RU" dirty="0" err="1"/>
            <a:t>мають</a:t>
          </a:r>
          <a:r>
            <a:rPr lang="ru-RU" dirty="0"/>
            <a:t> право не </a:t>
          </a:r>
          <a:r>
            <a:rPr lang="ru-RU" dirty="0" err="1"/>
            <a:t>відображати</a:t>
          </a:r>
          <a:r>
            <a:rPr lang="ru-RU" dirty="0"/>
            <a:t> у </a:t>
          </a:r>
          <a:r>
            <a:rPr lang="ru-RU" dirty="0" err="1"/>
            <a:t>звіті</a:t>
          </a:r>
          <a:r>
            <a:rPr lang="ru-RU" dirty="0"/>
            <a:t> про </a:t>
          </a:r>
          <a:r>
            <a:rPr lang="ru-RU" dirty="0" err="1"/>
            <a:t>управління</a:t>
          </a:r>
          <a:r>
            <a:rPr lang="ru-RU" dirty="0"/>
            <a:t> </a:t>
          </a:r>
          <a:r>
            <a:rPr lang="ru-RU" dirty="0" err="1"/>
            <a:t>нефінансову</a:t>
          </a:r>
          <a:r>
            <a:rPr lang="ru-RU" dirty="0"/>
            <a:t> </a:t>
          </a:r>
          <a:r>
            <a:rPr lang="ru-RU" dirty="0" err="1"/>
            <a:t>інформацію</a:t>
          </a:r>
          <a:endParaRPr lang="ru-RU" dirty="0"/>
        </a:p>
      </dgm:t>
    </dgm:pt>
    <dgm:pt modelId="{B9560542-BA10-4314-8DBD-77DE7E1ADFB1}" type="parTrans" cxnId="{295D02B3-ACB1-4910-9931-B4227DDED8A8}">
      <dgm:prSet/>
      <dgm:spPr/>
      <dgm:t>
        <a:bodyPr/>
        <a:lstStyle/>
        <a:p>
          <a:endParaRPr lang="ru-RU"/>
        </a:p>
      </dgm:t>
    </dgm:pt>
    <dgm:pt modelId="{0B04E6F8-552B-43E1-9115-E8A5F8D6EDB6}" type="sibTrans" cxnId="{295D02B3-ACB1-4910-9931-B4227DDED8A8}">
      <dgm:prSet/>
      <dgm:spPr/>
      <dgm:t>
        <a:bodyPr/>
        <a:lstStyle/>
        <a:p>
          <a:endParaRPr lang="ru-RU"/>
        </a:p>
      </dgm:t>
    </dgm:pt>
    <dgm:pt modelId="{756D09D1-AFBA-41C1-AFF5-32D7DDB86CAD}" type="pres">
      <dgm:prSet presAssocID="{402D4D22-96A0-4819-9524-17A7C57D5AC1}" presName="linear" presStyleCnt="0">
        <dgm:presLayoutVars>
          <dgm:animLvl val="lvl"/>
          <dgm:resizeHandles val="exact"/>
        </dgm:presLayoutVars>
      </dgm:prSet>
      <dgm:spPr/>
    </dgm:pt>
    <dgm:pt modelId="{AAB1662E-5D40-4B5C-868F-C2BC9C1B869C}" type="pres">
      <dgm:prSet presAssocID="{029A004C-AC5C-4BC4-8178-A52E8E169A44}" presName="parentText" presStyleLbl="node1" presStyleIdx="0" presStyleCnt="7" custScaleY="55009">
        <dgm:presLayoutVars>
          <dgm:chMax val="0"/>
          <dgm:bulletEnabled val="1"/>
        </dgm:presLayoutVars>
      </dgm:prSet>
      <dgm:spPr/>
    </dgm:pt>
    <dgm:pt modelId="{F05561C7-F69A-4F37-B798-DF7E375DBE50}" type="pres">
      <dgm:prSet presAssocID="{4F121289-682D-4448-BEE5-51447F9140C8}" presName="spacer" presStyleCnt="0"/>
      <dgm:spPr/>
    </dgm:pt>
    <dgm:pt modelId="{DC852FFD-CDBC-4C20-8495-6F28306651C1}" type="pres">
      <dgm:prSet presAssocID="{E2DE4779-5B6C-4B20-8510-EE267E4E8C15}" presName="parentText" presStyleLbl="node1" presStyleIdx="1" presStyleCnt="7" custScaleY="101322">
        <dgm:presLayoutVars>
          <dgm:chMax val="0"/>
          <dgm:bulletEnabled val="1"/>
        </dgm:presLayoutVars>
      </dgm:prSet>
      <dgm:spPr/>
    </dgm:pt>
    <dgm:pt modelId="{1A1E6F7C-9747-485A-88D9-9EBAC36A909F}" type="pres">
      <dgm:prSet presAssocID="{18525415-87F4-4030-B142-211840EF2CB1}" presName="spacer" presStyleCnt="0"/>
      <dgm:spPr/>
    </dgm:pt>
    <dgm:pt modelId="{48F11526-308B-44E4-B7A0-08FEF9467865}" type="pres">
      <dgm:prSet presAssocID="{494C885E-B79A-4331-8659-23A23C31698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975479D-CF31-4C65-BFB3-D2491C92F71A}" type="pres">
      <dgm:prSet presAssocID="{8889939A-3C2A-426A-BD09-867B485E352E}" presName="spacer" presStyleCnt="0"/>
      <dgm:spPr/>
    </dgm:pt>
    <dgm:pt modelId="{6ECF6364-72A3-4E6E-9444-5105509482C1}" type="pres">
      <dgm:prSet presAssocID="{B569AD22-ECA1-4EC3-B012-DAA6DD9C9AF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A0A45DA-FF06-4FCD-A8DB-5D66B0EB0F51}" type="pres">
      <dgm:prSet presAssocID="{A6344093-30BB-4B94-BBBA-077E7E0B3157}" presName="spacer" presStyleCnt="0"/>
      <dgm:spPr/>
    </dgm:pt>
    <dgm:pt modelId="{DAFE1D65-1B01-4B43-87B9-EDD0731A4764}" type="pres">
      <dgm:prSet presAssocID="{8BD2964A-A7CA-4755-938A-64F0E9991891}" presName="parentText" presStyleLbl="node1" presStyleIdx="4" presStyleCnt="7" custScaleY="96144">
        <dgm:presLayoutVars>
          <dgm:chMax val="0"/>
          <dgm:bulletEnabled val="1"/>
        </dgm:presLayoutVars>
      </dgm:prSet>
      <dgm:spPr/>
    </dgm:pt>
    <dgm:pt modelId="{7E7BD747-A114-469D-9230-9B8F2BBB7F83}" type="pres">
      <dgm:prSet presAssocID="{9F6B86B8-12E6-49A4-88E3-8D3ACAE25F0B}" presName="spacer" presStyleCnt="0"/>
      <dgm:spPr/>
    </dgm:pt>
    <dgm:pt modelId="{A2EC34C9-79C3-4918-8711-40DB1A3A1712}" type="pres">
      <dgm:prSet presAssocID="{024064B4-35C8-4E51-9B02-3763273722DD}" presName="parentText" presStyleLbl="node1" presStyleIdx="5" presStyleCnt="7" custScaleY="73218">
        <dgm:presLayoutVars>
          <dgm:chMax val="0"/>
          <dgm:bulletEnabled val="1"/>
        </dgm:presLayoutVars>
      </dgm:prSet>
      <dgm:spPr/>
    </dgm:pt>
    <dgm:pt modelId="{BAB0BB98-6CDE-4633-9924-4E28551ADF08}" type="pres">
      <dgm:prSet presAssocID="{A691482D-E4F8-4686-9EC4-F2117ED2DE26}" presName="spacer" presStyleCnt="0"/>
      <dgm:spPr/>
    </dgm:pt>
    <dgm:pt modelId="{20E982C2-CE7A-4CA9-A063-059B197E6D85}" type="pres">
      <dgm:prSet presAssocID="{A1EC2B05-2613-4990-B094-03A712F24DA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E515814-401A-498C-B662-190CE10E191D}" srcId="{402D4D22-96A0-4819-9524-17A7C57D5AC1}" destId="{024064B4-35C8-4E51-9B02-3763273722DD}" srcOrd="5" destOrd="0" parTransId="{036EE475-3522-4131-9210-8917668BB6A7}" sibTransId="{A691482D-E4F8-4686-9EC4-F2117ED2DE26}"/>
    <dgm:cxn modelId="{01590B28-78BB-406E-8ECC-3AEB3AED77FC}" type="presOf" srcId="{402D4D22-96A0-4819-9524-17A7C57D5AC1}" destId="{756D09D1-AFBA-41C1-AFF5-32D7DDB86CAD}" srcOrd="0" destOrd="0" presId="urn:microsoft.com/office/officeart/2005/8/layout/vList2"/>
    <dgm:cxn modelId="{FC381433-3B07-4EB5-A21F-00D55F87B1FB}" type="presOf" srcId="{E2DE4779-5B6C-4B20-8510-EE267E4E8C15}" destId="{DC852FFD-CDBC-4C20-8495-6F28306651C1}" srcOrd="0" destOrd="0" presId="urn:microsoft.com/office/officeart/2005/8/layout/vList2"/>
    <dgm:cxn modelId="{B70C0B37-6974-41D0-9AAC-B39376E83CFC}" srcId="{402D4D22-96A0-4819-9524-17A7C57D5AC1}" destId="{029A004C-AC5C-4BC4-8178-A52E8E169A44}" srcOrd="0" destOrd="0" parTransId="{AF500412-D2D1-4A2E-B5B9-DC17D86FE136}" sibTransId="{4F121289-682D-4448-BEE5-51447F9140C8}"/>
    <dgm:cxn modelId="{C831085C-A487-4376-B8C5-603492B96BD1}" type="presOf" srcId="{8BD2964A-A7CA-4755-938A-64F0E9991891}" destId="{DAFE1D65-1B01-4B43-87B9-EDD0731A4764}" srcOrd="0" destOrd="0" presId="urn:microsoft.com/office/officeart/2005/8/layout/vList2"/>
    <dgm:cxn modelId="{7A315E63-080D-4673-BB8C-AEBAC09B5A0B}" type="presOf" srcId="{B569AD22-ECA1-4EC3-B012-DAA6DD9C9AFE}" destId="{6ECF6364-72A3-4E6E-9444-5105509482C1}" srcOrd="0" destOrd="0" presId="urn:microsoft.com/office/officeart/2005/8/layout/vList2"/>
    <dgm:cxn modelId="{39C82346-B41F-4246-A3FE-CB7EDAB932D9}" type="presOf" srcId="{A1EC2B05-2613-4990-B094-03A712F24DAC}" destId="{20E982C2-CE7A-4CA9-A063-059B197E6D85}" srcOrd="0" destOrd="0" presId="urn:microsoft.com/office/officeart/2005/8/layout/vList2"/>
    <dgm:cxn modelId="{6382E14A-F777-4EEB-82C5-A3ECA3A52FD5}" srcId="{402D4D22-96A0-4819-9524-17A7C57D5AC1}" destId="{494C885E-B79A-4331-8659-23A23C316980}" srcOrd="2" destOrd="0" parTransId="{098CA674-56FE-4B24-97AE-A7D7575C73AF}" sibTransId="{8889939A-3C2A-426A-BD09-867B485E352E}"/>
    <dgm:cxn modelId="{B03D6288-1E43-499C-8408-87047439BBE3}" srcId="{402D4D22-96A0-4819-9524-17A7C57D5AC1}" destId="{E2DE4779-5B6C-4B20-8510-EE267E4E8C15}" srcOrd="1" destOrd="0" parTransId="{BA2492DD-2153-4715-86EB-73FE425DE9EE}" sibTransId="{18525415-87F4-4030-B142-211840EF2CB1}"/>
    <dgm:cxn modelId="{5E746A8E-DF9C-4B1C-8E47-79301FD1BD7E}" srcId="{402D4D22-96A0-4819-9524-17A7C57D5AC1}" destId="{8BD2964A-A7CA-4755-938A-64F0E9991891}" srcOrd="4" destOrd="0" parTransId="{C0F93A2D-89EE-4949-A355-5B7A928AFB8C}" sibTransId="{9F6B86B8-12E6-49A4-88E3-8D3ACAE25F0B}"/>
    <dgm:cxn modelId="{6DE5E293-0CD8-459E-80EE-E20C67EBB036}" type="presOf" srcId="{029A004C-AC5C-4BC4-8178-A52E8E169A44}" destId="{AAB1662E-5D40-4B5C-868F-C2BC9C1B869C}" srcOrd="0" destOrd="0" presId="urn:microsoft.com/office/officeart/2005/8/layout/vList2"/>
    <dgm:cxn modelId="{295D02B3-ACB1-4910-9931-B4227DDED8A8}" srcId="{402D4D22-96A0-4819-9524-17A7C57D5AC1}" destId="{A1EC2B05-2613-4990-B094-03A712F24DAC}" srcOrd="6" destOrd="0" parTransId="{B9560542-BA10-4314-8DBD-77DE7E1ADFB1}" sibTransId="{0B04E6F8-552B-43E1-9115-E8A5F8D6EDB6}"/>
    <dgm:cxn modelId="{179231CA-101F-4800-8BD1-060C3AD3DC1B}" type="presOf" srcId="{024064B4-35C8-4E51-9B02-3763273722DD}" destId="{A2EC34C9-79C3-4918-8711-40DB1A3A1712}" srcOrd="0" destOrd="0" presId="urn:microsoft.com/office/officeart/2005/8/layout/vList2"/>
    <dgm:cxn modelId="{A5B258D3-B594-4FDF-93B4-1554EA11E8F6}" srcId="{402D4D22-96A0-4819-9524-17A7C57D5AC1}" destId="{B569AD22-ECA1-4EC3-B012-DAA6DD9C9AFE}" srcOrd="3" destOrd="0" parTransId="{67F6DD9C-6E2F-4BE0-9D2D-2102080D3583}" sibTransId="{A6344093-30BB-4B94-BBBA-077E7E0B3157}"/>
    <dgm:cxn modelId="{C3FA79EF-C4EA-4360-BAE2-CC35C9894D48}" type="presOf" srcId="{494C885E-B79A-4331-8659-23A23C316980}" destId="{48F11526-308B-44E4-B7A0-08FEF9467865}" srcOrd="0" destOrd="0" presId="urn:microsoft.com/office/officeart/2005/8/layout/vList2"/>
    <dgm:cxn modelId="{F561C7F7-A3C6-44C6-815B-6D695F3FC49B}" type="presParOf" srcId="{756D09D1-AFBA-41C1-AFF5-32D7DDB86CAD}" destId="{AAB1662E-5D40-4B5C-868F-C2BC9C1B869C}" srcOrd="0" destOrd="0" presId="urn:microsoft.com/office/officeart/2005/8/layout/vList2"/>
    <dgm:cxn modelId="{9E975585-A74B-4298-A62D-83F49284FD15}" type="presParOf" srcId="{756D09D1-AFBA-41C1-AFF5-32D7DDB86CAD}" destId="{F05561C7-F69A-4F37-B798-DF7E375DBE50}" srcOrd="1" destOrd="0" presId="urn:microsoft.com/office/officeart/2005/8/layout/vList2"/>
    <dgm:cxn modelId="{583F3A7D-2532-4265-A05C-6E63269C5ED6}" type="presParOf" srcId="{756D09D1-AFBA-41C1-AFF5-32D7DDB86CAD}" destId="{DC852FFD-CDBC-4C20-8495-6F28306651C1}" srcOrd="2" destOrd="0" presId="urn:microsoft.com/office/officeart/2005/8/layout/vList2"/>
    <dgm:cxn modelId="{297937BC-8967-4C5B-B09F-CA0F2D677C3D}" type="presParOf" srcId="{756D09D1-AFBA-41C1-AFF5-32D7DDB86CAD}" destId="{1A1E6F7C-9747-485A-88D9-9EBAC36A909F}" srcOrd="3" destOrd="0" presId="urn:microsoft.com/office/officeart/2005/8/layout/vList2"/>
    <dgm:cxn modelId="{61C15B5C-B5E8-4586-B4E0-D01520D38B7F}" type="presParOf" srcId="{756D09D1-AFBA-41C1-AFF5-32D7DDB86CAD}" destId="{48F11526-308B-44E4-B7A0-08FEF9467865}" srcOrd="4" destOrd="0" presId="urn:microsoft.com/office/officeart/2005/8/layout/vList2"/>
    <dgm:cxn modelId="{E8438E3B-F2B7-4187-9F1B-82E6DD17029E}" type="presParOf" srcId="{756D09D1-AFBA-41C1-AFF5-32D7DDB86CAD}" destId="{D975479D-CF31-4C65-BFB3-D2491C92F71A}" srcOrd="5" destOrd="0" presId="urn:microsoft.com/office/officeart/2005/8/layout/vList2"/>
    <dgm:cxn modelId="{66758439-2F59-4ED9-AE05-115B9D935CDB}" type="presParOf" srcId="{756D09D1-AFBA-41C1-AFF5-32D7DDB86CAD}" destId="{6ECF6364-72A3-4E6E-9444-5105509482C1}" srcOrd="6" destOrd="0" presId="urn:microsoft.com/office/officeart/2005/8/layout/vList2"/>
    <dgm:cxn modelId="{945181EA-DADC-4703-B829-A53C30731491}" type="presParOf" srcId="{756D09D1-AFBA-41C1-AFF5-32D7DDB86CAD}" destId="{AA0A45DA-FF06-4FCD-A8DB-5D66B0EB0F51}" srcOrd="7" destOrd="0" presId="urn:microsoft.com/office/officeart/2005/8/layout/vList2"/>
    <dgm:cxn modelId="{4FE4506E-1D8C-4FB8-A97B-D64A99F4C47E}" type="presParOf" srcId="{756D09D1-AFBA-41C1-AFF5-32D7DDB86CAD}" destId="{DAFE1D65-1B01-4B43-87B9-EDD0731A4764}" srcOrd="8" destOrd="0" presId="urn:microsoft.com/office/officeart/2005/8/layout/vList2"/>
    <dgm:cxn modelId="{2CA8CC6D-9FBB-4147-8068-933BB1AFBD26}" type="presParOf" srcId="{756D09D1-AFBA-41C1-AFF5-32D7DDB86CAD}" destId="{7E7BD747-A114-469D-9230-9B8F2BBB7F83}" srcOrd="9" destOrd="0" presId="urn:microsoft.com/office/officeart/2005/8/layout/vList2"/>
    <dgm:cxn modelId="{2E42CBCE-548F-4A52-9717-EB5607A97784}" type="presParOf" srcId="{756D09D1-AFBA-41C1-AFF5-32D7DDB86CAD}" destId="{A2EC34C9-79C3-4918-8711-40DB1A3A1712}" srcOrd="10" destOrd="0" presId="urn:microsoft.com/office/officeart/2005/8/layout/vList2"/>
    <dgm:cxn modelId="{21B761CF-9AD4-46A5-B0A6-7889620F1899}" type="presParOf" srcId="{756D09D1-AFBA-41C1-AFF5-32D7DDB86CAD}" destId="{BAB0BB98-6CDE-4633-9924-4E28551ADF08}" srcOrd="11" destOrd="0" presId="urn:microsoft.com/office/officeart/2005/8/layout/vList2"/>
    <dgm:cxn modelId="{D58BF63E-57BC-4D5D-A3AA-038FF1EF6F95}" type="presParOf" srcId="{756D09D1-AFBA-41C1-AFF5-32D7DDB86CAD}" destId="{20E982C2-CE7A-4CA9-A063-059B197E6D8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0E179-E544-4477-BE45-C1666E01827A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1F6465B-D62B-4DF6-A61A-58CB1AA119D8}">
      <dgm:prSet/>
      <dgm:spPr/>
      <dgm:t>
        <a:bodyPr/>
        <a:lstStyle/>
        <a:p>
          <a:r>
            <a:rPr lang="ru-RU"/>
            <a:t>складати і перевіряти первинні документи;</a:t>
          </a:r>
        </a:p>
      </dgm:t>
    </dgm:pt>
    <dgm:pt modelId="{6519B10D-26F6-4C72-80E8-F7C8DF2B49B0}" type="parTrans" cxnId="{0DEB5B42-831D-441D-A70F-5FB4E9A1A2F9}">
      <dgm:prSet/>
      <dgm:spPr/>
      <dgm:t>
        <a:bodyPr/>
        <a:lstStyle/>
        <a:p>
          <a:endParaRPr lang="ru-RU"/>
        </a:p>
      </dgm:t>
    </dgm:pt>
    <dgm:pt modelId="{6E54F4F5-FCEE-4B77-ACEC-564A13C14954}" type="sibTrans" cxnId="{0DEB5B42-831D-441D-A70F-5FB4E9A1A2F9}">
      <dgm:prSet/>
      <dgm:spPr/>
      <dgm:t>
        <a:bodyPr/>
        <a:lstStyle/>
        <a:p>
          <a:endParaRPr lang="ru-RU"/>
        </a:p>
      </dgm:t>
    </dgm:pt>
    <dgm:pt modelId="{0C20B005-B066-4A74-8BF4-EC7D0D45D59E}">
      <dgm:prSet/>
      <dgm:spPr>
        <a:gradFill flip="none"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1"/>
          <a:tileRect/>
        </a:gradFill>
        <a:ln>
          <a:solidFill>
            <a:schemeClr val="tx1"/>
          </a:solidFill>
        </a:ln>
      </dgm:spPr>
      <dgm:t>
        <a:bodyPr/>
        <a:lstStyle/>
        <a:p>
          <a:r>
            <a:rPr lang="ru-RU" dirty="0" err="1"/>
            <a:t>організувати</a:t>
          </a:r>
          <a:r>
            <a:rPr lang="ru-RU" dirty="0"/>
            <a:t> документооборот;</a:t>
          </a:r>
        </a:p>
      </dgm:t>
    </dgm:pt>
    <dgm:pt modelId="{5B61E1D8-405A-4E38-80BB-C2E74D4D7138}" type="parTrans" cxnId="{BBA6DF43-26D8-4B69-B466-5650DE01256B}">
      <dgm:prSet/>
      <dgm:spPr/>
      <dgm:t>
        <a:bodyPr/>
        <a:lstStyle/>
        <a:p>
          <a:endParaRPr lang="ru-RU"/>
        </a:p>
      </dgm:t>
    </dgm:pt>
    <dgm:pt modelId="{F432A447-08D3-4027-B860-40B7AFA26823}" type="sibTrans" cxnId="{BBA6DF43-26D8-4B69-B466-5650DE01256B}">
      <dgm:prSet/>
      <dgm:spPr/>
      <dgm:t>
        <a:bodyPr/>
        <a:lstStyle/>
        <a:p>
          <a:endParaRPr lang="ru-RU"/>
        </a:p>
      </dgm:t>
    </dgm:pt>
    <dgm:pt modelId="{D3181C2A-21DE-4D60-8F81-F0E61C8B3A80}">
      <dgm:prSet/>
      <dgm:spPr/>
      <dgm:t>
        <a:bodyPr/>
        <a:lstStyle/>
        <a:p>
          <a:r>
            <a:rPr lang="ru-RU"/>
            <a:t>розробляти методичні положення (рекомендації) з ведення бухгалтерського обліку основних засобів, виробничих запасів, заробітної плати та по інших ділянках облікової роботи;</a:t>
          </a:r>
        </a:p>
      </dgm:t>
    </dgm:pt>
    <dgm:pt modelId="{819034A2-79F4-48BC-B5D5-6FEF702EDABF}" type="parTrans" cxnId="{238164A3-E166-47B9-909E-A78761357021}">
      <dgm:prSet/>
      <dgm:spPr/>
      <dgm:t>
        <a:bodyPr/>
        <a:lstStyle/>
        <a:p>
          <a:endParaRPr lang="ru-RU"/>
        </a:p>
      </dgm:t>
    </dgm:pt>
    <dgm:pt modelId="{CD8F7206-6656-4942-B183-AE3C8D7DA528}" type="sibTrans" cxnId="{238164A3-E166-47B9-909E-A78761357021}">
      <dgm:prSet/>
      <dgm:spPr/>
      <dgm:t>
        <a:bodyPr/>
        <a:lstStyle/>
        <a:p>
          <a:endParaRPr lang="ru-RU"/>
        </a:p>
      </dgm:t>
    </dgm:pt>
    <dgm:pt modelId="{9AE6A002-C451-4FB8-BA96-5A2F8F3EA8C3}">
      <dgm:prSet/>
      <dgm:spPr/>
      <dgm:t>
        <a:bodyPr/>
        <a:lstStyle/>
        <a:p>
          <a:r>
            <a:rPr lang="ru-RU"/>
            <a:t>формувати облікові регістри;</a:t>
          </a:r>
        </a:p>
      </dgm:t>
    </dgm:pt>
    <dgm:pt modelId="{6C0ABB93-DA97-4CFC-9188-A113051541C6}" type="parTrans" cxnId="{4651924E-91DF-41E3-9C77-0D2CBE5C61C9}">
      <dgm:prSet/>
      <dgm:spPr/>
      <dgm:t>
        <a:bodyPr/>
        <a:lstStyle/>
        <a:p>
          <a:endParaRPr lang="ru-RU"/>
        </a:p>
      </dgm:t>
    </dgm:pt>
    <dgm:pt modelId="{2119212F-D3E5-4095-938D-CE97E549DAAC}" type="sibTrans" cxnId="{4651924E-91DF-41E3-9C77-0D2CBE5C61C9}">
      <dgm:prSet/>
      <dgm:spPr/>
      <dgm:t>
        <a:bodyPr/>
        <a:lstStyle/>
        <a:p>
          <a:endParaRPr lang="ru-RU"/>
        </a:p>
      </dgm:t>
    </dgm:pt>
    <dgm:pt modelId="{8A07D981-B549-400A-A248-180D659F7A4A}">
      <dgm:prSet/>
      <dgm:spPr/>
      <dgm:t>
        <a:bodyPr/>
        <a:lstStyle/>
        <a:p>
          <a:r>
            <a:rPr lang="ru-RU"/>
            <a:t>працювати на комп'ютері;</a:t>
          </a:r>
        </a:p>
      </dgm:t>
    </dgm:pt>
    <dgm:pt modelId="{5BBF3CEB-9D75-487F-A983-DA79B9E3F90C}" type="parTrans" cxnId="{24031A0E-88A0-4B41-B3D5-BF80FBBE4DD4}">
      <dgm:prSet/>
      <dgm:spPr/>
      <dgm:t>
        <a:bodyPr/>
        <a:lstStyle/>
        <a:p>
          <a:endParaRPr lang="ru-RU"/>
        </a:p>
      </dgm:t>
    </dgm:pt>
    <dgm:pt modelId="{6CE7BFAE-E9BE-4E6A-98D5-CEC13E48243F}" type="sibTrans" cxnId="{24031A0E-88A0-4B41-B3D5-BF80FBBE4DD4}">
      <dgm:prSet/>
      <dgm:spPr/>
      <dgm:t>
        <a:bodyPr/>
        <a:lstStyle/>
        <a:p>
          <a:endParaRPr lang="ru-RU"/>
        </a:p>
      </dgm:t>
    </dgm:pt>
    <dgm:pt modelId="{B5B62A20-28C4-41D6-9A2F-F7A3080D9E8F}">
      <dgm:prSet/>
      <dgm:spPr/>
      <dgm:t>
        <a:bodyPr/>
        <a:lstStyle/>
        <a:p>
          <a:r>
            <a:rPr lang="ru-RU" dirty="0" err="1"/>
            <a:t>контролювати</a:t>
          </a:r>
          <a:r>
            <a:rPr lang="ru-RU" dirty="0"/>
            <a:t> та </a:t>
          </a:r>
          <a:r>
            <a:rPr lang="ru-RU" dirty="0" err="1"/>
            <a:t>аналізувати</a:t>
          </a:r>
          <a:r>
            <a:rPr lang="ru-RU" dirty="0"/>
            <a:t> </a:t>
          </a:r>
          <a:r>
            <a:rPr lang="ru-RU" dirty="0" err="1"/>
            <a:t>господарську</a:t>
          </a:r>
          <a:r>
            <a:rPr lang="ru-RU" dirty="0"/>
            <a:t> </a:t>
          </a:r>
          <a:r>
            <a:rPr lang="ru-RU" dirty="0" err="1"/>
            <a:t>діяльність</a:t>
          </a:r>
          <a:r>
            <a:rPr lang="ru-RU" dirty="0"/>
            <a:t> на </a:t>
          </a:r>
          <a:r>
            <a:rPr lang="ru-RU" dirty="0" err="1"/>
            <a:t>підприємстві</a:t>
          </a:r>
          <a:r>
            <a:rPr lang="ru-RU" dirty="0"/>
            <a:t>; </a:t>
          </a:r>
        </a:p>
      </dgm:t>
    </dgm:pt>
    <dgm:pt modelId="{22A4ECAE-8A2F-4F44-8591-F6870E549959}" type="parTrans" cxnId="{054FD0E7-2F13-427C-A49C-920FE8A8FD70}">
      <dgm:prSet/>
      <dgm:spPr/>
      <dgm:t>
        <a:bodyPr/>
        <a:lstStyle/>
        <a:p>
          <a:endParaRPr lang="ru-RU"/>
        </a:p>
      </dgm:t>
    </dgm:pt>
    <dgm:pt modelId="{096F6332-BDE7-4458-B97D-DAF1DB180E52}" type="sibTrans" cxnId="{054FD0E7-2F13-427C-A49C-920FE8A8FD70}">
      <dgm:prSet/>
      <dgm:spPr/>
      <dgm:t>
        <a:bodyPr/>
        <a:lstStyle/>
        <a:p>
          <a:endParaRPr lang="ru-RU"/>
        </a:p>
      </dgm:t>
    </dgm:pt>
    <dgm:pt modelId="{18041CCF-B381-4912-8CCC-CF683FB6CA84}">
      <dgm:prSet/>
      <dgm:spPr/>
      <dgm:t>
        <a:bodyPr/>
        <a:lstStyle/>
        <a:p>
          <a:r>
            <a:rPr lang="ru-RU"/>
            <a:t>складати фінансову та податкову звітність.</a:t>
          </a:r>
        </a:p>
      </dgm:t>
    </dgm:pt>
    <dgm:pt modelId="{B2DBE9F8-5D59-4569-88A2-A17988152556}" type="parTrans" cxnId="{E758EE07-52BE-4CD9-9B28-F61729BF5803}">
      <dgm:prSet/>
      <dgm:spPr/>
      <dgm:t>
        <a:bodyPr/>
        <a:lstStyle/>
        <a:p>
          <a:endParaRPr lang="ru-RU"/>
        </a:p>
      </dgm:t>
    </dgm:pt>
    <dgm:pt modelId="{263B8448-33D6-4E49-AF0A-4CA1092FBC72}" type="sibTrans" cxnId="{E758EE07-52BE-4CD9-9B28-F61729BF5803}">
      <dgm:prSet/>
      <dgm:spPr/>
      <dgm:t>
        <a:bodyPr/>
        <a:lstStyle/>
        <a:p>
          <a:endParaRPr lang="ru-RU"/>
        </a:p>
      </dgm:t>
    </dgm:pt>
    <dgm:pt modelId="{22F681BA-755F-453C-BD3B-23849188774B}" type="pres">
      <dgm:prSet presAssocID="{6B00E179-E544-4477-BE45-C1666E01827A}" presName="Name0" presStyleCnt="0">
        <dgm:presLayoutVars>
          <dgm:chMax val="7"/>
          <dgm:chPref val="7"/>
          <dgm:dir/>
        </dgm:presLayoutVars>
      </dgm:prSet>
      <dgm:spPr/>
    </dgm:pt>
    <dgm:pt modelId="{3DE53924-3DCC-42C0-A9B9-D0C8578DE262}" type="pres">
      <dgm:prSet presAssocID="{6B00E179-E544-4477-BE45-C1666E01827A}" presName="Name1" presStyleCnt="0"/>
      <dgm:spPr/>
    </dgm:pt>
    <dgm:pt modelId="{AD161983-FE5F-4771-941A-63DF911EADF5}" type="pres">
      <dgm:prSet presAssocID="{6B00E179-E544-4477-BE45-C1666E01827A}" presName="cycle" presStyleCnt="0"/>
      <dgm:spPr/>
    </dgm:pt>
    <dgm:pt modelId="{C23B867A-C385-457F-8D0F-368DB5E5F00C}" type="pres">
      <dgm:prSet presAssocID="{6B00E179-E544-4477-BE45-C1666E01827A}" presName="srcNode" presStyleLbl="node1" presStyleIdx="0" presStyleCnt="7"/>
      <dgm:spPr/>
    </dgm:pt>
    <dgm:pt modelId="{F41B483E-DA59-4E82-9790-A5E01F925A73}" type="pres">
      <dgm:prSet presAssocID="{6B00E179-E544-4477-BE45-C1666E01827A}" presName="conn" presStyleLbl="parChTrans1D2" presStyleIdx="0" presStyleCnt="1"/>
      <dgm:spPr/>
    </dgm:pt>
    <dgm:pt modelId="{9BB4D745-B3C8-467B-AE37-CDF5A6BD42B5}" type="pres">
      <dgm:prSet presAssocID="{6B00E179-E544-4477-BE45-C1666E01827A}" presName="extraNode" presStyleLbl="node1" presStyleIdx="0" presStyleCnt="7"/>
      <dgm:spPr/>
    </dgm:pt>
    <dgm:pt modelId="{1F31F057-3ECA-4514-959D-FDA1766240AA}" type="pres">
      <dgm:prSet presAssocID="{6B00E179-E544-4477-BE45-C1666E01827A}" presName="dstNode" presStyleLbl="node1" presStyleIdx="0" presStyleCnt="7"/>
      <dgm:spPr/>
    </dgm:pt>
    <dgm:pt modelId="{806BEF3E-BD47-4914-80AB-8CD82284E900}" type="pres">
      <dgm:prSet presAssocID="{0C20B005-B066-4A74-8BF4-EC7D0D45D59E}" presName="text_1" presStyleLbl="node1" presStyleIdx="0" presStyleCnt="7">
        <dgm:presLayoutVars>
          <dgm:bulletEnabled val="1"/>
        </dgm:presLayoutVars>
      </dgm:prSet>
      <dgm:spPr/>
    </dgm:pt>
    <dgm:pt modelId="{FB95BEC9-D99D-4FED-93D1-B2130528A5FA}" type="pres">
      <dgm:prSet presAssocID="{0C20B005-B066-4A74-8BF4-EC7D0D45D59E}" presName="accent_1" presStyleCnt="0"/>
      <dgm:spPr/>
    </dgm:pt>
    <dgm:pt modelId="{4671AC33-A1E8-4444-8ADE-918D66ECAB66}" type="pres">
      <dgm:prSet presAssocID="{0C20B005-B066-4A74-8BF4-EC7D0D45D59E}" presName="accentRepeatNode" presStyleLbl="solidFgAcc1" presStyleIdx="0" presStyleCnt="7"/>
      <dgm:spPr/>
    </dgm:pt>
    <dgm:pt modelId="{A2B8FBD6-98CB-480D-949F-606B75913A06}" type="pres">
      <dgm:prSet presAssocID="{21F6465B-D62B-4DF6-A61A-58CB1AA119D8}" presName="text_2" presStyleLbl="node1" presStyleIdx="1" presStyleCnt="7">
        <dgm:presLayoutVars>
          <dgm:bulletEnabled val="1"/>
        </dgm:presLayoutVars>
      </dgm:prSet>
      <dgm:spPr/>
    </dgm:pt>
    <dgm:pt modelId="{8F3DDB58-4047-4106-915E-079BED7A37ED}" type="pres">
      <dgm:prSet presAssocID="{21F6465B-D62B-4DF6-A61A-58CB1AA119D8}" presName="accent_2" presStyleCnt="0"/>
      <dgm:spPr/>
    </dgm:pt>
    <dgm:pt modelId="{E8849C6A-6704-4F42-8373-40F088E9A64E}" type="pres">
      <dgm:prSet presAssocID="{21F6465B-D62B-4DF6-A61A-58CB1AA119D8}" presName="accentRepeatNode" presStyleLbl="solidFgAcc1" presStyleIdx="1" presStyleCnt="7"/>
      <dgm:spPr/>
    </dgm:pt>
    <dgm:pt modelId="{264556EA-4293-43F6-A70F-3545728F27DA}" type="pres">
      <dgm:prSet presAssocID="{D3181C2A-21DE-4D60-8F81-F0E61C8B3A80}" presName="text_3" presStyleLbl="node1" presStyleIdx="2" presStyleCnt="7">
        <dgm:presLayoutVars>
          <dgm:bulletEnabled val="1"/>
        </dgm:presLayoutVars>
      </dgm:prSet>
      <dgm:spPr/>
    </dgm:pt>
    <dgm:pt modelId="{0D9117E5-D009-443D-BC8F-44D37C01726B}" type="pres">
      <dgm:prSet presAssocID="{D3181C2A-21DE-4D60-8F81-F0E61C8B3A80}" presName="accent_3" presStyleCnt="0"/>
      <dgm:spPr/>
    </dgm:pt>
    <dgm:pt modelId="{4D604675-2270-4E47-B4EB-362DBDC16563}" type="pres">
      <dgm:prSet presAssocID="{D3181C2A-21DE-4D60-8F81-F0E61C8B3A80}" presName="accentRepeatNode" presStyleLbl="solidFgAcc1" presStyleIdx="2" presStyleCnt="7"/>
      <dgm:spPr/>
    </dgm:pt>
    <dgm:pt modelId="{304412A4-1112-43F8-8088-B2288D6EAF6B}" type="pres">
      <dgm:prSet presAssocID="{9AE6A002-C451-4FB8-BA96-5A2F8F3EA8C3}" presName="text_4" presStyleLbl="node1" presStyleIdx="3" presStyleCnt="7">
        <dgm:presLayoutVars>
          <dgm:bulletEnabled val="1"/>
        </dgm:presLayoutVars>
      </dgm:prSet>
      <dgm:spPr/>
    </dgm:pt>
    <dgm:pt modelId="{C00F2806-B916-493E-A067-4FBFABE9B773}" type="pres">
      <dgm:prSet presAssocID="{9AE6A002-C451-4FB8-BA96-5A2F8F3EA8C3}" presName="accent_4" presStyleCnt="0"/>
      <dgm:spPr/>
    </dgm:pt>
    <dgm:pt modelId="{754C7C41-CD15-4A45-A875-187D0FFF28BC}" type="pres">
      <dgm:prSet presAssocID="{9AE6A002-C451-4FB8-BA96-5A2F8F3EA8C3}" presName="accentRepeatNode" presStyleLbl="solidFgAcc1" presStyleIdx="3" presStyleCnt="7"/>
      <dgm:spPr/>
    </dgm:pt>
    <dgm:pt modelId="{69BD108F-88FF-4A77-809D-FC3A79DA3825}" type="pres">
      <dgm:prSet presAssocID="{8A07D981-B549-400A-A248-180D659F7A4A}" presName="text_5" presStyleLbl="node1" presStyleIdx="4" presStyleCnt="7">
        <dgm:presLayoutVars>
          <dgm:bulletEnabled val="1"/>
        </dgm:presLayoutVars>
      </dgm:prSet>
      <dgm:spPr/>
    </dgm:pt>
    <dgm:pt modelId="{5BC6BE26-CD38-491C-940E-719356070897}" type="pres">
      <dgm:prSet presAssocID="{8A07D981-B549-400A-A248-180D659F7A4A}" presName="accent_5" presStyleCnt="0"/>
      <dgm:spPr/>
    </dgm:pt>
    <dgm:pt modelId="{72904F24-533E-4076-A535-02B87129602E}" type="pres">
      <dgm:prSet presAssocID="{8A07D981-B549-400A-A248-180D659F7A4A}" presName="accentRepeatNode" presStyleLbl="solidFgAcc1" presStyleIdx="4" presStyleCnt="7"/>
      <dgm:spPr/>
    </dgm:pt>
    <dgm:pt modelId="{DB1D6BB6-3A08-4BBF-8E7E-8428E700C626}" type="pres">
      <dgm:prSet presAssocID="{B5B62A20-28C4-41D6-9A2F-F7A3080D9E8F}" presName="text_6" presStyleLbl="node1" presStyleIdx="5" presStyleCnt="7">
        <dgm:presLayoutVars>
          <dgm:bulletEnabled val="1"/>
        </dgm:presLayoutVars>
      </dgm:prSet>
      <dgm:spPr/>
    </dgm:pt>
    <dgm:pt modelId="{43447F54-BE4D-4DBB-808F-CCDDECC6AE72}" type="pres">
      <dgm:prSet presAssocID="{B5B62A20-28C4-41D6-9A2F-F7A3080D9E8F}" presName="accent_6" presStyleCnt="0"/>
      <dgm:spPr/>
    </dgm:pt>
    <dgm:pt modelId="{22EADDA6-42D3-4A26-8850-933AD004DD6B}" type="pres">
      <dgm:prSet presAssocID="{B5B62A20-28C4-41D6-9A2F-F7A3080D9E8F}" presName="accentRepeatNode" presStyleLbl="solidFgAcc1" presStyleIdx="5" presStyleCnt="7"/>
      <dgm:spPr/>
    </dgm:pt>
    <dgm:pt modelId="{9B88F011-A4B4-4ED4-ACED-20EC480523F8}" type="pres">
      <dgm:prSet presAssocID="{18041CCF-B381-4912-8CCC-CF683FB6CA84}" presName="text_7" presStyleLbl="node1" presStyleIdx="6" presStyleCnt="7">
        <dgm:presLayoutVars>
          <dgm:bulletEnabled val="1"/>
        </dgm:presLayoutVars>
      </dgm:prSet>
      <dgm:spPr/>
    </dgm:pt>
    <dgm:pt modelId="{C641DE25-CBE4-40E8-A0F3-E9E341DCB113}" type="pres">
      <dgm:prSet presAssocID="{18041CCF-B381-4912-8CCC-CF683FB6CA84}" presName="accent_7" presStyleCnt="0"/>
      <dgm:spPr/>
    </dgm:pt>
    <dgm:pt modelId="{A149A211-201F-40A4-B32A-3D6AAF2E351C}" type="pres">
      <dgm:prSet presAssocID="{18041CCF-B381-4912-8CCC-CF683FB6CA84}" presName="accentRepeatNode" presStyleLbl="solidFgAcc1" presStyleIdx="6" presStyleCnt="7"/>
      <dgm:spPr/>
    </dgm:pt>
  </dgm:ptLst>
  <dgm:cxnLst>
    <dgm:cxn modelId="{E758EE07-52BE-4CD9-9B28-F61729BF5803}" srcId="{6B00E179-E544-4477-BE45-C1666E01827A}" destId="{18041CCF-B381-4912-8CCC-CF683FB6CA84}" srcOrd="6" destOrd="0" parTransId="{B2DBE9F8-5D59-4569-88A2-A17988152556}" sibTransId="{263B8448-33D6-4E49-AF0A-4CA1092FBC72}"/>
    <dgm:cxn modelId="{24031A0E-88A0-4B41-B3D5-BF80FBBE4DD4}" srcId="{6B00E179-E544-4477-BE45-C1666E01827A}" destId="{8A07D981-B549-400A-A248-180D659F7A4A}" srcOrd="4" destOrd="0" parTransId="{5BBF3CEB-9D75-487F-A983-DA79B9E3F90C}" sibTransId="{6CE7BFAE-E9BE-4E6A-98D5-CEC13E48243F}"/>
    <dgm:cxn modelId="{C96E5B14-B15C-46E7-BE13-653DD5D244E1}" type="presOf" srcId="{F432A447-08D3-4027-B860-40B7AFA26823}" destId="{F41B483E-DA59-4E82-9790-A5E01F925A73}" srcOrd="0" destOrd="0" presId="urn:microsoft.com/office/officeart/2008/layout/VerticalCurvedList"/>
    <dgm:cxn modelId="{36FC4232-C5ED-4123-A36E-7315E144EDD1}" type="presOf" srcId="{B5B62A20-28C4-41D6-9A2F-F7A3080D9E8F}" destId="{DB1D6BB6-3A08-4BBF-8E7E-8428E700C626}" srcOrd="0" destOrd="0" presId="urn:microsoft.com/office/officeart/2008/layout/VerticalCurvedList"/>
    <dgm:cxn modelId="{0DEB5B42-831D-441D-A70F-5FB4E9A1A2F9}" srcId="{6B00E179-E544-4477-BE45-C1666E01827A}" destId="{21F6465B-D62B-4DF6-A61A-58CB1AA119D8}" srcOrd="1" destOrd="0" parTransId="{6519B10D-26F6-4C72-80E8-F7C8DF2B49B0}" sibTransId="{6E54F4F5-FCEE-4B77-ACEC-564A13C14954}"/>
    <dgm:cxn modelId="{BBA6DF43-26D8-4B69-B466-5650DE01256B}" srcId="{6B00E179-E544-4477-BE45-C1666E01827A}" destId="{0C20B005-B066-4A74-8BF4-EC7D0D45D59E}" srcOrd="0" destOrd="0" parTransId="{5B61E1D8-405A-4E38-80BB-C2E74D4D7138}" sibTransId="{F432A447-08D3-4027-B860-40B7AFA26823}"/>
    <dgm:cxn modelId="{4651924E-91DF-41E3-9C77-0D2CBE5C61C9}" srcId="{6B00E179-E544-4477-BE45-C1666E01827A}" destId="{9AE6A002-C451-4FB8-BA96-5A2F8F3EA8C3}" srcOrd="3" destOrd="0" parTransId="{6C0ABB93-DA97-4CFC-9188-A113051541C6}" sibTransId="{2119212F-D3E5-4095-938D-CE97E549DAAC}"/>
    <dgm:cxn modelId="{02BE297D-63E0-4960-A459-88712EDDBAD1}" type="presOf" srcId="{9AE6A002-C451-4FB8-BA96-5A2F8F3EA8C3}" destId="{304412A4-1112-43F8-8088-B2288D6EAF6B}" srcOrd="0" destOrd="0" presId="urn:microsoft.com/office/officeart/2008/layout/VerticalCurvedList"/>
    <dgm:cxn modelId="{B401C68C-DDF9-4D46-81F5-12C8B9611C1C}" type="presOf" srcId="{8A07D981-B549-400A-A248-180D659F7A4A}" destId="{69BD108F-88FF-4A77-809D-FC3A79DA3825}" srcOrd="0" destOrd="0" presId="urn:microsoft.com/office/officeart/2008/layout/VerticalCurvedList"/>
    <dgm:cxn modelId="{238164A3-E166-47B9-909E-A78761357021}" srcId="{6B00E179-E544-4477-BE45-C1666E01827A}" destId="{D3181C2A-21DE-4D60-8F81-F0E61C8B3A80}" srcOrd="2" destOrd="0" parTransId="{819034A2-79F4-48BC-B5D5-6FEF702EDABF}" sibTransId="{CD8F7206-6656-4942-B183-AE3C8D7DA528}"/>
    <dgm:cxn modelId="{D92C37BA-8DFE-441E-AAFC-4CBB2F27460D}" type="presOf" srcId="{21F6465B-D62B-4DF6-A61A-58CB1AA119D8}" destId="{A2B8FBD6-98CB-480D-949F-606B75913A06}" srcOrd="0" destOrd="0" presId="urn:microsoft.com/office/officeart/2008/layout/VerticalCurvedList"/>
    <dgm:cxn modelId="{ECEF3AC0-FC0E-47F1-9A94-4E4F4CF3FEF1}" type="presOf" srcId="{D3181C2A-21DE-4D60-8F81-F0E61C8B3A80}" destId="{264556EA-4293-43F6-A70F-3545728F27DA}" srcOrd="0" destOrd="0" presId="urn:microsoft.com/office/officeart/2008/layout/VerticalCurvedList"/>
    <dgm:cxn modelId="{0A7820C4-1B41-4872-96F6-AF65EC2CC081}" type="presOf" srcId="{0C20B005-B066-4A74-8BF4-EC7D0D45D59E}" destId="{806BEF3E-BD47-4914-80AB-8CD82284E900}" srcOrd="0" destOrd="0" presId="urn:microsoft.com/office/officeart/2008/layout/VerticalCurvedList"/>
    <dgm:cxn modelId="{027EE8D5-5F36-40DB-B38C-8890501EC864}" type="presOf" srcId="{6B00E179-E544-4477-BE45-C1666E01827A}" destId="{22F681BA-755F-453C-BD3B-23849188774B}" srcOrd="0" destOrd="0" presId="urn:microsoft.com/office/officeart/2008/layout/VerticalCurvedList"/>
    <dgm:cxn modelId="{BA0D99D7-69B7-4C96-A438-CE5E70B666E2}" type="presOf" srcId="{18041CCF-B381-4912-8CCC-CF683FB6CA84}" destId="{9B88F011-A4B4-4ED4-ACED-20EC480523F8}" srcOrd="0" destOrd="0" presId="urn:microsoft.com/office/officeart/2008/layout/VerticalCurvedList"/>
    <dgm:cxn modelId="{054FD0E7-2F13-427C-A49C-920FE8A8FD70}" srcId="{6B00E179-E544-4477-BE45-C1666E01827A}" destId="{B5B62A20-28C4-41D6-9A2F-F7A3080D9E8F}" srcOrd="5" destOrd="0" parTransId="{22A4ECAE-8A2F-4F44-8591-F6870E549959}" sibTransId="{096F6332-BDE7-4458-B97D-DAF1DB180E52}"/>
    <dgm:cxn modelId="{0C97F4ED-CD1D-4535-AED8-FB54509A5249}" type="presParOf" srcId="{22F681BA-755F-453C-BD3B-23849188774B}" destId="{3DE53924-3DCC-42C0-A9B9-D0C8578DE262}" srcOrd="0" destOrd="0" presId="urn:microsoft.com/office/officeart/2008/layout/VerticalCurvedList"/>
    <dgm:cxn modelId="{7551DD35-FBB3-4CE3-A684-84588EB294E0}" type="presParOf" srcId="{3DE53924-3DCC-42C0-A9B9-D0C8578DE262}" destId="{AD161983-FE5F-4771-941A-63DF911EADF5}" srcOrd="0" destOrd="0" presId="urn:microsoft.com/office/officeart/2008/layout/VerticalCurvedList"/>
    <dgm:cxn modelId="{DD1BA606-ED7D-422B-8E00-EEE01D1E7133}" type="presParOf" srcId="{AD161983-FE5F-4771-941A-63DF911EADF5}" destId="{C23B867A-C385-457F-8D0F-368DB5E5F00C}" srcOrd="0" destOrd="0" presId="urn:microsoft.com/office/officeart/2008/layout/VerticalCurvedList"/>
    <dgm:cxn modelId="{828E43F8-CD71-4A1F-9E04-912714D0C6EA}" type="presParOf" srcId="{AD161983-FE5F-4771-941A-63DF911EADF5}" destId="{F41B483E-DA59-4E82-9790-A5E01F925A73}" srcOrd="1" destOrd="0" presId="urn:microsoft.com/office/officeart/2008/layout/VerticalCurvedList"/>
    <dgm:cxn modelId="{2EF25F42-F2F0-46B4-8798-A25A34D7A5E0}" type="presParOf" srcId="{AD161983-FE5F-4771-941A-63DF911EADF5}" destId="{9BB4D745-B3C8-467B-AE37-CDF5A6BD42B5}" srcOrd="2" destOrd="0" presId="urn:microsoft.com/office/officeart/2008/layout/VerticalCurvedList"/>
    <dgm:cxn modelId="{B72FA031-4608-4C0C-9842-671F5AB01AFE}" type="presParOf" srcId="{AD161983-FE5F-4771-941A-63DF911EADF5}" destId="{1F31F057-3ECA-4514-959D-FDA1766240AA}" srcOrd="3" destOrd="0" presId="urn:microsoft.com/office/officeart/2008/layout/VerticalCurvedList"/>
    <dgm:cxn modelId="{C2EA744F-CCFB-4D50-A4E0-7242620F4C98}" type="presParOf" srcId="{3DE53924-3DCC-42C0-A9B9-D0C8578DE262}" destId="{806BEF3E-BD47-4914-80AB-8CD82284E900}" srcOrd="1" destOrd="0" presId="urn:microsoft.com/office/officeart/2008/layout/VerticalCurvedList"/>
    <dgm:cxn modelId="{D8A8E74E-162A-4BF9-AAE0-A2C45DFC14AA}" type="presParOf" srcId="{3DE53924-3DCC-42C0-A9B9-D0C8578DE262}" destId="{FB95BEC9-D99D-4FED-93D1-B2130528A5FA}" srcOrd="2" destOrd="0" presId="urn:microsoft.com/office/officeart/2008/layout/VerticalCurvedList"/>
    <dgm:cxn modelId="{C8B29E40-2385-4443-A857-142512F64F37}" type="presParOf" srcId="{FB95BEC9-D99D-4FED-93D1-B2130528A5FA}" destId="{4671AC33-A1E8-4444-8ADE-918D66ECAB66}" srcOrd="0" destOrd="0" presId="urn:microsoft.com/office/officeart/2008/layout/VerticalCurvedList"/>
    <dgm:cxn modelId="{DA1F4B66-CE06-42C1-90FA-22A23104AB16}" type="presParOf" srcId="{3DE53924-3DCC-42C0-A9B9-D0C8578DE262}" destId="{A2B8FBD6-98CB-480D-949F-606B75913A06}" srcOrd="3" destOrd="0" presId="urn:microsoft.com/office/officeart/2008/layout/VerticalCurvedList"/>
    <dgm:cxn modelId="{38D41F28-8141-461B-BC9E-E9435F6C57C5}" type="presParOf" srcId="{3DE53924-3DCC-42C0-A9B9-D0C8578DE262}" destId="{8F3DDB58-4047-4106-915E-079BED7A37ED}" srcOrd="4" destOrd="0" presId="urn:microsoft.com/office/officeart/2008/layout/VerticalCurvedList"/>
    <dgm:cxn modelId="{04156B46-C162-4E62-9ABA-408061EF08D0}" type="presParOf" srcId="{8F3DDB58-4047-4106-915E-079BED7A37ED}" destId="{E8849C6A-6704-4F42-8373-40F088E9A64E}" srcOrd="0" destOrd="0" presId="urn:microsoft.com/office/officeart/2008/layout/VerticalCurvedList"/>
    <dgm:cxn modelId="{3C20D580-D2CF-4415-AEE3-994A54D1CEF5}" type="presParOf" srcId="{3DE53924-3DCC-42C0-A9B9-D0C8578DE262}" destId="{264556EA-4293-43F6-A70F-3545728F27DA}" srcOrd="5" destOrd="0" presId="urn:microsoft.com/office/officeart/2008/layout/VerticalCurvedList"/>
    <dgm:cxn modelId="{617DC708-6F98-46C0-859F-67820419BC0D}" type="presParOf" srcId="{3DE53924-3DCC-42C0-A9B9-D0C8578DE262}" destId="{0D9117E5-D009-443D-BC8F-44D37C01726B}" srcOrd="6" destOrd="0" presId="urn:microsoft.com/office/officeart/2008/layout/VerticalCurvedList"/>
    <dgm:cxn modelId="{3B38FF55-3688-41D5-BC0E-78715286697F}" type="presParOf" srcId="{0D9117E5-D009-443D-BC8F-44D37C01726B}" destId="{4D604675-2270-4E47-B4EB-362DBDC16563}" srcOrd="0" destOrd="0" presId="urn:microsoft.com/office/officeart/2008/layout/VerticalCurvedList"/>
    <dgm:cxn modelId="{46AEAB06-1E34-42D6-B9E3-EF150AF5949E}" type="presParOf" srcId="{3DE53924-3DCC-42C0-A9B9-D0C8578DE262}" destId="{304412A4-1112-43F8-8088-B2288D6EAF6B}" srcOrd="7" destOrd="0" presId="urn:microsoft.com/office/officeart/2008/layout/VerticalCurvedList"/>
    <dgm:cxn modelId="{EF7C1DBD-3F62-4671-A155-53A16D5B2DD2}" type="presParOf" srcId="{3DE53924-3DCC-42C0-A9B9-D0C8578DE262}" destId="{C00F2806-B916-493E-A067-4FBFABE9B773}" srcOrd="8" destOrd="0" presId="urn:microsoft.com/office/officeart/2008/layout/VerticalCurvedList"/>
    <dgm:cxn modelId="{2115485A-E5FD-4F76-968D-685A14A4019B}" type="presParOf" srcId="{C00F2806-B916-493E-A067-4FBFABE9B773}" destId="{754C7C41-CD15-4A45-A875-187D0FFF28BC}" srcOrd="0" destOrd="0" presId="urn:microsoft.com/office/officeart/2008/layout/VerticalCurvedList"/>
    <dgm:cxn modelId="{2B017004-4BD3-44FB-BB3F-53671AB7138F}" type="presParOf" srcId="{3DE53924-3DCC-42C0-A9B9-D0C8578DE262}" destId="{69BD108F-88FF-4A77-809D-FC3A79DA3825}" srcOrd="9" destOrd="0" presId="urn:microsoft.com/office/officeart/2008/layout/VerticalCurvedList"/>
    <dgm:cxn modelId="{7DFF7864-7B79-418F-9C01-D6B68C6CBC52}" type="presParOf" srcId="{3DE53924-3DCC-42C0-A9B9-D0C8578DE262}" destId="{5BC6BE26-CD38-491C-940E-719356070897}" srcOrd="10" destOrd="0" presId="urn:microsoft.com/office/officeart/2008/layout/VerticalCurvedList"/>
    <dgm:cxn modelId="{CA13D27F-00EE-4A57-9488-755584AC2301}" type="presParOf" srcId="{5BC6BE26-CD38-491C-940E-719356070897}" destId="{72904F24-533E-4076-A535-02B87129602E}" srcOrd="0" destOrd="0" presId="urn:microsoft.com/office/officeart/2008/layout/VerticalCurvedList"/>
    <dgm:cxn modelId="{6A3DAE2A-FC6A-4DD6-AAC9-6F3AA348F824}" type="presParOf" srcId="{3DE53924-3DCC-42C0-A9B9-D0C8578DE262}" destId="{DB1D6BB6-3A08-4BBF-8E7E-8428E700C626}" srcOrd="11" destOrd="0" presId="urn:microsoft.com/office/officeart/2008/layout/VerticalCurvedList"/>
    <dgm:cxn modelId="{0E095D9E-DD4E-4265-88C7-27CA9C13184C}" type="presParOf" srcId="{3DE53924-3DCC-42C0-A9B9-D0C8578DE262}" destId="{43447F54-BE4D-4DBB-808F-CCDDECC6AE72}" srcOrd="12" destOrd="0" presId="urn:microsoft.com/office/officeart/2008/layout/VerticalCurvedList"/>
    <dgm:cxn modelId="{A1E495DC-BD6B-43D7-B81A-DA30E6426370}" type="presParOf" srcId="{43447F54-BE4D-4DBB-808F-CCDDECC6AE72}" destId="{22EADDA6-42D3-4A26-8850-933AD004DD6B}" srcOrd="0" destOrd="0" presId="urn:microsoft.com/office/officeart/2008/layout/VerticalCurvedList"/>
    <dgm:cxn modelId="{B1FAA72D-D712-4011-BDC7-F26AD2A12F3E}" type="presParOf" srcId="{3DE53924-3DCC-42C0-A9B9-D0C8578DE262}" destId="{9B88F011-A4B4-4ED4-ACED-20EC480523F8}" srcOrd="13" destOrd="0" presId="urn:microsoft.com/office/officeart/2008/layout/VerticalCurvedList"/>
    <dgm:cxn modelId="{E195EB29-72FE-40F3-A675-809E0FDC6912}" type="presParOf" srcId="{3DE53924-3DCC-42C0-A9B9-D0C8578DE262}" destId="{C641DE25-CBE4-40E8-A0F3-E9E341DCB113}" srcOrd="14" destOrd="0" presId="urn:microsoft.com/office/officeart/2008/layout/VerticalCurvedList"/>
    <dgm:cxn modelId="{1965E183-0A94-4A4B-8D2C-32A8BDA12AB3}" type="presParOf" srcId="{C641DE25-CBE4-40E8-A0F3-E9E341DCB113}" destId="{A149A211-201F-40A4-B32A-3D6AAF2E35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9D7286-7AC7-4B76-B492-026E36F4589D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B73C0E4-F0A9-4D18-905E-36A491F32D05}">
      <dgm:prSet phldrT="[Текст]"/>
      <dgm:spPr/>
      <dgm:t>
        <a:bodyPr/>
        <a:lstStyle/>
        <a:p>
          <a:r>
            <a:rPr lang="ru-RU" dirty="0" err="1"/>
            <a:t>Знання</a:t>
          </a:r>
          <a:endParaRPr lang="ru-RU" dirty="0"/>
        </a:p>
      </dgm:t>
    </dgm:pt>
    <dgm:pt modelId="{F7861475-FF04-442D-ADCA-2849C35E9C05}" type="parTrans" cxnId="{FD8ED9A8-1D2E-4DA2-8BBA-DD0519D35DE7}">
      <dgm:prSet/>
      <dgm:spPr/>
      <dgm:t>
        <a:bodyPr/>
        <a:lstStyle/>
        <a:p>
          <a:endParaRPr lang="ru-RU"/>
        </a:p>
      </dgm:t>
    </dgm:pt>
    <dgm:pt modelId="{496C17C6-8F97-42B1-A363-F540A95E3938}" type="sibTrans" cxnId="{FD8ED9A8-1D2E-4DA2-8BBA-DD0519D35DE7}">
      <dgm:prSet/>
      <dgm:spPr/>
      <dgm:t>
        <a:bodyPr/>
        <a:lstStyle/>
        <a:p>
          <a:endParaRPr lang="ru-RU"/>
        </a:p>
      </dgm:t>
    </dgm:pt>
    <dgm:pt modelId="{604D60C5-C3EF-4D23-BCC3-382EBABA4B36}">
      <dgm:prSet phldrT="[Текст]"/>
      <dgm:spPr/>
      <dgm:t>
        <a:bodyPr/>
        <a:lstStyle/>
        <a:p>
          <a:r>
            <a:rPr lang="ru-RU" dirty="0" err="1"/>
            <a:t>Досвід</a:t>
          </a:r>
          <a:endParaRPr lang="ru-RU" dirty="0"/>
        </a:p>
      </dgm:t>
    </dgm:pt>
    <dgm:pt modelId="{EF9B0AA0-809F-4113-8DCC-D939885B188F}" type="parTrans" cxnId="{9B2F0ED6-F705-472F-A3ED-BE259F073F9E}">
      <dgm:prSet/>
      <dgm:spPr/>
      <dgm:t>
        <a:bodyPr/>
        <a:lstStyle/>
        <a:p>
          <a:endParaRPr lang="ru-RU"/>
        </a:p>
      </dgm:t>
    </dgm:pt>
    <dgm:pt modelId="{708B0889-57CE-417D-A2FB-0A2B43509338}" type="sibTrans" cxnId="{9B2F0ED6-F705-472F-A3ED-BE259F073F9E}">
      <dgm:prSet/>
      <dgm:spPr/>
      <dgm:t>
        <a:bodyPr/>
        <a:lstStyle/>
        <a:p>
          <a:endParaRPr lang="ru-RU"/>
        </a:p>
      </dgm:t>
    </dgm:pt>
    <dgm:pt modelId="{49BC994C-AAE5-4889-ACC6-5F3447EAF37C}">
      <dgm:prSet/>
      <dgm:spPr/>
      <dgm:t>
        <a:bodyPr/>
        <a:lstStyle/>
        <a:p>
          <a:r>
            <a:rPr lang="ru-RU" dirty="0"/>
            <a:t>Бухгалтер повинен </a:t>
          </a:r>
          <a:r>
            <a:rPr lang="ru-RU" dirty="0" err="1"/>
            <a:t>мати</a:t>
          </a:r>
          <a:r>
            <a:rPr lang="ru-RU" dirty="0"/>
            <a:t> </a:t>
          </a:r>
          <a:r>
            <a:rPr lang="ru-RU" dirty="0" err="1"/>
            <a:t>міцну</a:t>
          </a:r>
          <a:r>
            <a:rPr lang="ru-RU" dirty="0"/>
            <a:t> </a:t>
          </a:r>
          <a:r>
            <a:rPr lang="ru-RU" dirty="0" err="1"/>
            <a:t>теоретичну</a:t>
          </a:r>
          <a:r>
            <a:rPr lang="ru-RU" dirty="0"/>
            <a:t> базу, </a:t>
          </a:r>
          <a:r>
            <a:rPr lang="ru-RU" dirty="0" err="1"/>
            <a:t>вільно</a:t>
          </a:r>
          <a:r>
            <a:rPr lang="ru-RU" dirty="0"/>
            <a:t> </a:t>
          </a:r>
          <a:r>
            <a:rPr lang="ru-RU" dirty="0" err="1"/>
            <a:t>володіти</a:t>
          </a:r>
          <a:r>
            <a:rPr lang="ru-RU" dirty="0"/>
            <a:t> </a:t>
          </a:r>
          <a:r>
            <a:rPr lang="ru-RU" dirty="0" err="1"/>
            <a:t>професійною</a:t>
          </a:r>
          <a:r>
            <a:rPr lang="ru-RU" dirty="0"/>
            <a:t> </a:t>
          </a:r>
          <a:r>
            <a:rPr lang="ru-RU" dirty="0" err="1"/>
            <a:t>термінологією</a:t>
          </a:r>
          <a:r>
            <a:rPr lang="ru-RU" dirty="0"/>
            <a:t>, </a:t>
          </a:r>
          <a:r>
            <a:rPr lang="ru-RU" dirty="0" err="1"/>
            <a:t>вміти</a:t>
          </a:r>
          <a:r>
            <a:rPr lang="ru-RU" dirty="0"/>
            <a:t> </a:t>
          </a:r>
          <a:r>
            <a:rPr lang="ru-RU" dirty="0" err="1"/>
            <a:t>користуватися</a:t>
          </a:r>
          <a:r>
            <a:rPr lang="ru-RU" dirty="0"/>
            <a:t> </a:t>
          </a:r>
          <a:r>
            <a:rPr lang="ru-RU" dirty="0" err="1"/>
            <a:t>комп’ютером</a:t>
          </a:r>
          <a:r>
            <a:rPr lang="ru-RU" dirty="0"/>
            <a:t> та </a:t>
          </a:r>
          <a:r>
            <a:rPr lang="ru-RU" dirty="0" err="1"/>
            <a:t>іншою</a:t>
          </a:r>
          <a:r>
            <a:rPr lang="ru-RU" dirty="0"/>
            <a:t> </a:t>
          </a:r>
          <a:r>
            <a:rPr lang="ru-RU" dirty="0" err="1"/>
            <a:t>офісною</a:t>
          </a:r>
          <a:r>
            <a:rPr lang="ru-RU" dirty="0"/>
            <a:t> </a:t>
          </a:r>
          <a:r>
            <a:rPr lang="ru-RU" dirty="0" err="1"/>
            <a:t>технікою</a:t>
          </a:r>
          <a:r>
            <a:rPr lang="ru-RU" dirty="0"/>
            <a:t>, </a:t>
          </a:r>
          <a:r>
            <a:rPr lang="ru-RU" dirty="0" err="1"/>
            <a:t>знання</a:t>
          </a:r>
          <a:r>
            <a:rPr lang="ru-RU" dirty="0"/>
            <a:t> </a:t>
          </a:r>
          <a:r>
            <a:rPr lang="ru-RU" dirty="0" err="1"/>
            <a:t>програм</a:t>
          </a:r>
          <a:r>
            <a:rPr lang="ru-RU" dirty="0"/>
            <a:t> для </a:t>
          </a:r>
          <a:r>
            <a:rPr lang="ru-RU" dirty="0" err="1"/>
            <a:t>ведення</a:t>
          </a:r>
          <a:r>
            <a:rPr lang="ru-RU" dirty="0"/>
            <a:t> </a:t>
          </a:r>
          <a:r>
            <a:rPr lang="ru-RU" dirty="0" err="1"/>
            <a:t>обліку</a:t>
          </a:r>
          <a:r>
            <a:rPr lang="ru-RU" dirty="0"/>
            <a:t> також є </a:t>
          </a:r>
          <a:r>
            <a:rPr lang="ru-RU" dirty="0" err="1"/>
            <a:t>обов’язковим</a:t>
          </a:r>
          <a:r>
            <a:rPr lang="ru-RU" dirty="0"/>
            <a:t>. </a:t>
          </a:r>
        </a:p>
      </dgm:t>
    </dgm:pt>
    <dgm:pt modelId="{4B79F4C5-7592-49F6-9377-3CC684AF6FDD}" type="parTrans" cxnId="{6B7A15DD-AB6B-4EA4-9FC4-E964F76A9E7C}">
      <dgm:prSet/>
      <dgm:spPr/>
      <dgm:t>
        <a:bodyPr/>
        <a:lstStyle/>
        <a:p>
          <a:endParaRPr lang="ru-RU"/>
        </a:p>
      </dgm:t>
    </dgm:pt>
    <dgm:pt modelId="{CBA8C64F-0277-4713-9C5C-C3C9F5662869}" type="sibTrans" cxnId="{6B7A15DD-AB6B-4EA4-9FC4-E964F76A9E7C}">
      <dgm:prSet/>
      <dgm:spPr/>
      <dgm:t>
        <a:bodyPr/>
        <a:lstStyle/>
        <a:p>
          <a:endParaRPr lang="ru-RU"/>
        </a:p>
      </dgm:t>
    </dgm:pt>
    <dgm:pt modelId="{FCE22E81-E435-4935-80B2-3148D863E7AA}">
      <dgm:prSet phldrT="[Текст]"/>
      <dgm:spPr/>
      <dgm:t>
        <a:bodyPr/>
        <a:lstStyle/>
        <a:p>
          <a:r>
            <a:rPr lang="ru-RU" dirty="0" err="1"/>
            <a:t>Грамотність</a:t>
          </a:r>
          <a:endParaRPr lang="ru-RU" dirty="0"/>
        </a:p>
      </dgm:t>
    </dgm:pt>
    <dgm:pt modelId="{A50209E0-C76B-45B8-BC65-462D037CC5CD}" type="parTrans" cxnId="{A5EADB25-98B1-4A36-94DF-8DF096917D5C}">
      <dgm:prSet/>
      <dgm:spPr/>
      <dgm:t>
        <a:bodyPr/>
        <a:lstStyle/>
        <a:p>
          <a:endParaRPr lang="ru-RU"/>
        </a:p>
      </dgm:t>
    </dgm:pt>
    <dgm:pt modelId="{500CBD2B-B97B-4FE3-907B-071CA4E15F97}" type="sibTrans" cxnId="{A5EADB25-98B1-4A36-94DF-8DF096917D5C}">
      <dgm:prSet/>
      <dgm:spPr/>
      <dgm:t>
        <a:bodyPr/>
        <a:lstStyle/>
        <a:p>
          <a:endParaRPr lang="ru-RU"/>
        </a:p>
      </dgm:t>
    </dgm:pt>
    <dgm:pt modelId="{548D44F9-00A0-4B64-9E55-04F634A5E62E}">
      <dgm:prSet phldrT="[Текст]"/>
      <dgm:spPr/>
      <dgm:t>
        <a:bodyPr/>
        <a:lstStyle/>
        <a:p>
          <a:r>
            <a:rPr lang="uk-UA" dirty="0"/>
            <a:t>«СПБ»</a:t>
          </a:r>
          <a:endParaRPr lang="ru-RU" dirty="0"/>
        </a:p>
      </dgm:t>
    </dgm:pt>
    <dgm:pt modelId="{0337DAE8-2A79-4B39-B66D-F20E267B9744}" type="parTrans" cxnId="{99A2A176-4A6D-4E42-94DD-51BF25094BF8}">
      <dgm:prSet/>
      <dgm:spPr/>
      <dgm:t>
        <a:bodyPr/>
        <a:lstStyle/>
        <a:p>
          <a:endParaRPr lang="ru-RU"/>
        </a:p>
      </dgm:t>
    </dgm:pt>
    <dgm:pt modelId="{D3FA595A-8B64-4E0B-AE54-FF1B7F88030B}" type="sibTrans" cxnId="{99A2A176-4A6D-4E42-94DD-51BF25094BF8}">
      <dgm:prSet/>
      <dgm:spPr/>
      <dgm:t>
        <a:bodyPr/>
        <a:lstStyle/>
        <a:p>
          <a:endParaRPr lang="ru-RU"/>
        </a:p>
      </dgm:t>
    </dgm:pt>
    <dgm:pt modelId="{FFAA194F-2A6D-44FD-89B5-D8B2BB5D2CA1}">
      <dgm:prSet/>
      <dgm:spPr/>
      <dgm:t>
        <a:bodyPr/>
        <a:lstStyle/>
        <a:p>
          <a:r>
            <a:rPr lang="ru-RU" dirty="0" err="1"/>
            <a:t>Володіння</a:t>
          </a:r>
          <a:r>
            <a:rPr lang="ru-RU" dirty="0"/>
            <a:t> </a:t>
          </a:r>
          <a:r>
            <a:rPr lang="ru-RU" dirty="0" err="1"/>
            <a:t>спеціальними</a:t>
          </a:r>
          <a:r>
            <a:rPr lang="ru-RU" dirty="0"/>
            <a:t> </a:t>
          </a:r>
          <a:r>
            <a:rPr lang="ru-RU" dirty="0" err="1"/>
            <a:t>бухгалтерськими</a:t>
          </a:r>
          <a:r>
            <a:rPr lang="ru-RU" dirty="0"/>
            <a:t> </a:t>
          </a:r>
          <a:r>
            <a:rPr lang="ru-RU" dirty="0" err="1"/>
            <a:t>програмами</a:t>
          </a:r>
          <a:r>
            <a:rPr lang="ru-RU" dirty="0"/>
            <a:t> </a:t>
          </a:r>
          <a:r>
            <a:rPr lang="ru-RU" dirty="0" err="1"/>
            <a:t>дозволяє</a:t>
          </a:r>
          <a:r>
            <a:rPr lang="ru-RU" dirty="0"/>
            <a:t> вести </a:t>
          </a:r>
          <a:r>
            <a:rPr lang="ru-RU" dirty="0" err="1"/>
            <a:t>повноцінний</a:t>
          </a:r>
          <a:r>
            <a:rPr lang="ru-RU" dirty="0"/>
            <a:t> </a:t>
          </a:r>
          <a:r>
            <a:rPr lang="ru-RU" dirty="0" err="1"/>
            <a:t>автоматизований</a:t>
          </a:r>
          <a:r>
            <a:rPr lang="ru-RU" dirty="0"/>
            <a:t> </a:t>
          </a:r>
          <a:r>
            <a:rPr lang="ru-RU" dirty="0" err="1"/>
            <a:t>облік</a:t>
          </a:r>
          <a:r>
            <a:rPr lang="ru-RU" dirty="0"/>
            <a:t> на </a:t>
          </a:r>
          <a:r>
            <a:rPr lang="ru-RU" dirty="0" err="1"/>
            <a:t>підприємстві</a:t>
          </a:r>
          <a:endParaRPr lang="ru-RU" dirty="0"/>
        </a:p>
      </dgm:t>
    </dgm:pt>
    <dgm:pt modelId="{D6909309-8B9F-4589-9BD3-BF0700F75B97}" type="parTrans" cxnId="{01FE82AD-5043-4F36-B263-00C080BC19A5}">
      <dgm:prSet/>
      <dgm:spPr/>
      <dgm:t>
        <a:bodyPr/>
        <a:lstStyle/>
        <a:p>
          <a:endParaRPr lang="ru-RU"/>
        </a:p>
      </dgm:t>
    </dgm:pt>
    <dgm:pt modelId="{692D299C-4B23-4360-9993-08D98AB70B09}" type="sibTrans" cxnId="{01FE82AD-5043-4F36-B263-00C080BC19A5}">
      <dgm:prSet/>
      <dgm:spPr/>
      <dgm:t>
        <a:bodyPr/>
        <a:lstStyle/>
        <a:p>
          <a:endParaRPr lang="ru-RU"/>
        </a:p>
      </dgm:t>
    </dgm:pt>
    <dgm:pt modelId="{7C2C1258-9D0A-4718-9083-420D3D9999AB}">
      <dgm:prSet/>
      <dgm:spPr/>
      <dgm:t>
        <a:bodyPr/>
        <a:lstStyle/>
        <a:p>
          <a:r>
            <a:rPr lang="ru-RU"/>
            <a:t>На цій посаді людина постійно працює з документами, листами, звітами. У зв’язку з цим наявність помилок у важливих паперах буде негативним фактором у роботі підприємства. </a:t>
          </a:r>
        </a:p>
      </dgm:t>
    </dgm:pt>
    <dgm:pt modelId="{46A0BD52-C81B-4EE8-B3F3-A532815362B6}" type="parTrans" cxnId="{7D62B60B-81E8-4CB2-8D79-6BF300833036}">
      <dgm:prSet/>
      <dgm:spPr/>
      <dgm:t>
        <a:bodyPr/>
        <a:lstStyle/>
        <a:p>
          <a:endParaRPr lang="ru-RU"/>
        </a:p>
      </dgm:t>
    </dgm:pt>
    <dgm:pt modelId="{66E262EE-A851-436E-A601-517E194E0854}" type="sibTrans" cxnId="{7D62B60B-81E8-4CB2-8D79-6BF300833036}">
      <dgm:prSet/>
      <dgm:spPr/>
      <dgm:t>
        <a:bodyPr/>
        <a:lstStyle/>
        <a:p>
          <a:endParaRPr lang="ru-RU"/>
        </a:p>
      </dgm:t>
    </dgm:pt>
    <dgm:pt modelId="{8D31E0CE-7263-4BAD-B6AC-2C4D8C7F90E6}">
      <dgm:prSet/>
      <dgm:spPr/>
      <dgm:t>
        <a:bodyPr/>
        <a:lstStyle/>
        <a:p>
          <a:r>
            <a:rPr lang="ru-RU" dirty="0" err="1"/>
            <a:t>Наявність</a:t>
          </a:r>
          <a:r>
            <a:rPr lang="ru-RU" dirty="0"/>
            <a:t> </a:t>
          </a:r>
          <a:r>
            <a:rPr lang="ru-RU" dirty="0" err="1"/>
            <a:t>досвіду</a:t>
          </a:r>
          <a:r>
            <a:rPr lang="ru-RU" dirty="0"/>
            <a:t> </a:t>
          </a:r>
          <a:r>
            <a:rPr lang="ru-RU" dirty="0" err="1"/>
            <a:t>створює</a:t>
          </a:r>
          <a:r>
            <a:rPr lang="ru-RU" dirty="0"/>
            <a:t> </a:t>
          </a:r>
          <a:r>
            <a:rPr lang="ru-RU" dirty="0" err="1"/>
            <a:t>додаткові</a:t>
          </a:r>
          <a:r>
            <a:rPr lang="ru-RU" dirty="0"/>
            <a:t> </a:t>
          </a:r>
          <a:r>
            <a:rPr lang="ru-RU" dirty="0" err="1"/>
            <a:t>можливості</a:t>
          </a:r>
          <a:r>
            <a:rPr lang="ru-RU" dirty="0"/>
            <a:t> бухгалтеру </a:t>
          </a:r>
          <a:r>
            <a:rPr lang="ru-RU" dirty="0" err="1"/>
            <a:t>претендувати</a:t>
          </a:r>
          <a:r>
            <a:rPr lang="ru-RU" dirty="0"/>
            <a:t> на </a:t>
          </a:r>
          <a:r>
            <a:rPr lang="ru-RU" dirty="0" err="1"/>
            <a:t>більш</a:t>
          </a:r>
          <a:r>
            <a:rPr lang="ru-RU" dirty="0"/>
            <a:t> </a:t>
          </a:r>
          <a:r>
            <a:rPr lang="ru-RU" dirty="0" err="1"/>
            <a:t>високооплачувані</a:t>
          </a:r>
          <a:r>
            <a:rPr lang="ru-RU" dirty="0"/>
            <a:t> </a:t>
          </a:r>
          <a:r>
            <a:rPr lang="ru-RU" dirty="0" err="1"/>
            <a:t>вакансії</a:t>
          </a:r>
          <a:r>
            <a:rPr lang="ru-RU" dirty="0"/>
            <a:t> та </a:t>
          </a:r>
          <a:r>
            <a:rPr lang="ru-RU" dirty="0" err="1"/>
            <a:t>дає</a:t>
          </a:r>
          <a:r>
            <a:rPr lang="ru-RU" dirty="0"/>
            <a:t> </a:t>
          </a:r>
          <a:r>
            <a:rPr lang="ru-RU" dirty="0" err="1"/>
            <a:t>можливість</a:t>
          </a:r>
          <a:r>
            <a:rPr lang="ru-RU" dirty="0"/>
            <a:t> </a:t>
          </a:r>
          <a:r>
            <a:rPr lang="ru-RU" dirty="0" err="1"/>
            <a:t>швидше</a:t>
          </a:r>
          <a:r>
            <a:rPr lang="ru-RU" dirty="0"/>
            <a:t> </a:t>
          </a:r>
          <a:r>
            <a:rPr lang="ru-RU" dirty="0" err="1"/>
            <a:t>адаптуватися</a:t>
          </a:r>
          <a:r>
            <a:rPr lang="ru-RU" dirty="0"/>
            <a:t> на </a:t>
          </a:r>
          <a:r>
            <a:rPr lang="ru-RU" dirty="0" err="1"/>
            <a:t>робочому</a:t>
          </a:r>
          <a:r>
            <a:rPr lang="ru-RU" dirty="0"/>
            <a:t> </a:t>
          </a:r>
          <a:r>
            <a:rPr lang="ru-RU" dirty="0" err="1"/>
            <a:t>місці</a:t>
          </a:r>
          <a:r>
            <a:rPr lang="ru-RU" dirty="0"/>
            <a:t> і не </a:t>
          </a:r>
          <a:r>
            <a:rPr lang="ru-RU" dirty="0" err="1"/>
            <a:t>допускати</a:t>
          </a:r>
          <a:r>
            <a:rPr lang="ru-RU" dirty="0"/>
            <a:t> </a:t>
          </a:r>
          <a:r>
            <a:rPr lang="ru-RU" dirty="0" err="1"/>
            <a:t>помилок</a:t>
          </a:r>
          <a:r>
            <a:rPr lang="ru-RU" dirty="0"/>
            <a:t> в </a:t>
          </a:r>
          <a:r>
            <a:rPr lang="ru-RU" dirty="0" err="1"/>
            <a:t>обліку</a:t>
          </a:r>
          <a:r>
            <a:rPr lang="ru-RU" dirty="0"/>
            <a:t> та </a:t>
          </a:r>
          <a:r>
            <a:rPr lang="ru-RU" dirty="0" err="1"/>
            <a:t>складанні</a:t>
          </a:r>
          <a:r>
            <a:rPr lang="ru-RU" dirty="0"/>
            <a:t> звітності. </a:t>
          </a:r>
        </a:p>
      </dgm:t>
    </dgm:pt>
    <dgm:pt modelId="{EE06E553-4F28-42D5-AB65-F571D4E5AEC0}" type="parTrans" cxnId="{19E8DF46-E912-457B-8F3B-22477503A055}">
      <dgm:prSet/>
      <dgm:spPr/>
      <dgm:t>
        <a:bodyPr/>
        <a:lstStyle/>
        <a:p>
          <a:endParaRPr lang="ru-RU"/>
        </a:p>
      </dgm:t>
    </dgm:pt>
    <dgm:pt modelId="{0CB513D5-7BA3-467C-9C2C-3C07DCD23AF7}" type="sibTrans" cxnId="{19E8DF46-E912-457B-8F3B-22477503A055}">
      <dgm:prSet/>
      <dgm:spPr/>
      <dgm:t>
        <a:bodyPr/>
        <a:lstStyle/>
        <a:p>
          <a:endParaRPr lang="ru-RU"/>
        </a:p>
      </dgm:t>
    </dgm:pt>
    <dgm:pt modelId="{D15455A1-6147-4791-BD2A-C7E04472B6F9}" type="pres">
      <dgm:prSet presAssocID="{539D7286-7AC7-4B76-B492-026E36F4589D}" presName="linear" presStyleCnt="0">
        <dgm:presLayoutVars>
          <dgm:dir/>
          <dgm:animLvl val="lvl"/>
          <dgm:resizeHandles val="exact"/>
        </dgm:presLayoutVars>
      </dgm:prSet>
      <dgm:spPr/>
    </dgm:pt>
    <dgm:pt modelId="{C7C15AB7-32BE-4B1A-8DEC-DD2F33E45BD3}" type="pres">
      <dgm:prSet presAssocID="{4B73C0E4-F0A9-4D18-905E-36A491F32D05}" presName="parentLin" presStyleCnt="0"/>
      <dgm:spPr/>
    </dgm:pt>
    <dgm:pt modelId="{1264F2C3-E2CF-457F-A2DC-BE55B7525ACC}" type="pres">
      <dgm:prSet presAssocID="{4B73C0E4-F0A9-4D18-905E-36A491F32D05}" presName="parentLeftMargin" presStyleLbl="node1" presStyleIdx="0" presStyleCnt="4"/>
      <dgm:spPr/>
    </dgm:pt>
    <dgm:pt modelId="{1BBD371E-F8E3-4141-A512-E0A25F11DB0E}" type="pres">
      <dgm:prSet presAssocID="{4B73C0E4-F0A9-4D18-905E-36A491F32D0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106EF6-79E4-408D-9F04-31032DA0B763}" type="pres">
      <dgm:prSet presAssocID="{4B73C0E4-F0A9-4D18-905E-36A491F32D05}" presName="negativeSpace" presStyleCnt="0"/>
      <dgm:spPr/>
    </dgm:pt>
    <dgm:pt modelId="{EA68BE91-5CF0-493B-A821-14753A942AAF}" type="pres">
      <dgm:prSet presAssocID="{4B73C0E4-F0A9-4D18-905E-36A491F32D05}" presName="childText" presStyleLbl="conFgAcc1" presStyleIdx="0" presStyleCnt="4">
        <dgm:presLayoutVars>
          <dgm:bulletEnabled val="1"/>
        </dgm:presLayoutVars>
      </dgm:prSet>
      <dgm:spPr/>
    </dgm:pt>
    <dgm:pt modelId="{1BEF8931-B10D-4D1C-BD80-B4500788E9A7}" type="pres">
      <dgm:prSet presAssocID="{496C17C6-8F97-42B1-A363-F540A95E3938}" presName="spaceBetweenRectangles" presStyleCnt="0"/>
      <dgm:spPr/>
    </dgm:pt>
    <dgm:pt modelId="{6B2BBBE0-1C82-4C89-9D25-6F0ABB69C158}" type="pres">
      <dgm:prSet presAssocID="{604D60C5-C3EF-4D23-BCC3-382EBABA4B36}" presName="parentLin" presStyleCnt="0"/>
      <dgm:spPr/>
    </dgm:pt>
    <dgm:pt modelId="{672A9070-943A-469C-B3B2-00887E9B6E46}" type="pres">
      <dgm:prSet presAssocID="{604D60C5-C3EF-4D23-BCC3-382EBABA4B36}" presName="parentLeftMargin" presStyleLbl="node1" presStyleIdx="0" presStyleCnt="4"/>
      <dgm:spPr/>
    </dgm:pt>
    <dgm:pt modelId="{77185BE2-5CA7-4824-8A07-FF26907319B1}" type="pres">
      <dgm:prSet presAssocID="{604D60C5-C3EF-4D23-BCC3-382EBABA4B3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A0688C-5BD0-4F1D-BE2A-0B0252A45DEC}" type="pres">
      <dgm:prSet presAssocID="{604D60C5-C3EF-4D23-BCC3-382EBABA4B36}" presName="negativeSpace" presStyleCnt="0"/>
      <dgm:spPr/>
    </dgm:pt>
    <dgm:pt modelId="{C5392051-3523-4302-A195-3557DEAD872C}" type="pres">
      <dgm:prSet presAssocID="{604D60C5-C3EF-4D23-BCC3-382EBABA4B36}" presName="childText" presStyleLbl="conFgAcc1" presStyleIdx="1" presStyleCnt="4">
        <dgm:presLayoutVars>
          <dgm:bulletEnabled val="1"/>
        </dgm:presLayoutVars>
      </dgm:prSet>
      <dgm:spPr/>
    </dgm:pt>
    <dgm:pt modelId="{DE70550C-B380-49B5-AEDB-05FB815B6AAE}" type="pres">
      <dgm:prSet presAssocID="{708B0889-57CE-417D-A2FB-0A2B43509338}" presName="spaceBetweenRectangles" presStyleCnt="0"/>
      <dgm:spPr/>
    </dgm:pt>
    <dgm:pt modelId="{EDCF7D9A-1D9C-4B6E-943B-2854E17D18A7}" type="pres">
      <dgm:prSet presAssocID="{FCE22E81-E435-4935-80B2-3148D863E7AA}" presName="parentLin" presStyleCnt="0"/>
      <dgm:spPr/>
    </dgm:pt>
    <dgm:pt modelId="{44798FFB-185A-466C-AB5C-296C41F81335}" type="pres">
      <dgm:prSet presAssocID="{FCE22E81-E435-4935-80B2-3148D863E7AA}" presName="parentLeftMargin" presStyleLbl="node1" presStyleIdx="1" presStyleCnt="4"/>
      <dgm:spPr/>
    </dgm:pt>
    <dgm:pt modelId="{11FA318A-47D9-4E57-A030-4F95FB7AAA93}" type="pres">
      <dgm:prSet presAssocID="{FCE22E81-E435-4935-80B2-3148D863E7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0C75CD9-AF5D-48A6-A903-859C561725B2}" type="pres">
      <dgm:prSet presAssocID="{FCE22E81-E435-4935-80B2-3148D863E7AA}" presName="negativeSpace" presStyleCnt="0"/>
      <dgm:spPr/>
    </dgm:pt>
    <dgm:pt modelId="{337F8469-71FF-4F5C-BF75-D132F1629938}" type="pres">
      <dgm:prSet presAssocID="{FCE22E81-E435-4935-80B2-3148D863E7AA}" presName="childText" presStyleLbl="conFgAcc1" presStyleIdx="2" presStyleCnt="4">
        <dgm:presLayoutVars>
          <dgm:bulletEnabled val="1"/>
        </dgm:presLayoutVars>
      </dgm:prSet>
      <dgm:spPr/>
    </dgm:pt>
    <dgm:pt modelId="{8AF99172-FD2D-486F-A310-EB713D670F0B}" type="pres">
      <dgm:prSet presAssocID="{500CBD2B-B97B-4FE3-907B-071CA4E15F97}" presName="spaceBetweenRectangles" presStyleCnt="0"/>
      <dgm:spPr/>
    </dgm:pt>
    <dgm:pt modelId="{8F607D54-7A2C-4718-B466-5E07063F8F54}" type="pres">
      <dgm:prSet presAssocID="{548D44F9-00A0-4B64-9E55-04F634A5E62E}" presName="parentLin" presStyleCnt="0"/>
      <dgm:spPr/>
    </dgm:pt>
    <dgm:pt modelId="{B470EC10-3966-4F91-B107-D79543D8C03D}" type="pres">
      <dgm:prSet presAssocID="{548D44F9-00A0-4B64-9E55-04F634A5E62E}" presName="parentLeftMargin" presStyleLbl="node1" presStyleIdx="2" presStyleCnt="4"/>
      <dgm:spPr/>
    </dgm:pt>
    <dgm:pt modelId="{479CA926-DAC5-47C8-94E7-08F7C5073090}" type="pres">
      <dgm:prSet presAssocID="{548D44F9-00A0-4B64-9E55-04F634A5E62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387BAEA-3352-4ED2-AFA4-CF896DDDA97A}" type="pres">
      <dgm:prSet presAssocID="{548D44F9-00A0-4B64-9E55-04F634A5E62E}" presName="negativeSpace" presStyleCnt="0"/>
      <dgm:spPr/>
    </dgm:pt>
    <dgm:pt modelId="{46A14376-D5BB-4E4D-9635-3FDBE0D3A20C}" type="pres">
      <dgm:prSet presAssocID="{548D44F9-00A0-4B64-9E55-04F634A5E62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D62B60B-81E8-4CB2-8D79-6BF300833036}" srcId="{FCE22E81-E435-4935-80B2-3148D863E7AA}" destId="{7C2C1258-9D0A-4718-9083-420D3D9999AB}" srcOrd="0" destOrd="0" parTransId="{46A0BD52-C81B-4EE8-B3F3-A532815362B6}" sibTransId="{66E262EE-A851-436E-A601-517E194E0854}"/>
    <dgm:cxn modelId="{D361191A-743D-4CEC-B238-0E6B1E10F463}" type="presOf" srcId="{8D31E0CE-7263-4BAD-B6AC-2C4D8C7F90E6}" destId="{C5392051-3523-4302-A195-3557DEAD872C}" srcOrd="0" destOrd="0" presId="urn:microsoft.com/office/officeart/2005/8/layout/list1"/>
    <dgm:cxn modelId="{A5EADB25-98B1-4A36-94DF-8DF096917D5C}" srcId="{539D7286-7AC7-4B76-B492-026E36F4589D}" destId="{FCE22E81-E435-4935-80B2-3148D863E7AA}" srcOrd="2" destOrd="0" parTransId="{A50209E0-C76B-45B8-BC65-462D037CC5CD}" sibTransId="{500CBD2B-B97B-4FE3-907B-071CA4E15F97}"/>
    <dgm:cxn modelId="{ED4BF434-139E-4792-A406-065AD52876AB}" type="presOf" srcId="{4B73C0E4-F0A9-4D18-905E-36A491F32D05}" destId="{1264F2C3-E2CF-457F-A2DC-BE55B7525ACC}" srcOrd="0" destOrd="0" presId="urn:microsoft.com/office/officeart/2005/8/layout/list1"/>
    <dgm:cxn modelId="{19E8DF46-E912-457B-8F3B-22477503A055}" srcId="{604D60C5-C3EF-4D23-BCC3-382EBABA4B36}" destId="{8D31E0CE-7263-4BAD-B6AC-2C4D8C7F90E6}" srcOrd="0" destOrd="0" parTransId="{EE06E553-4F28-42D5-AB65-F571D4E5AEC0}" sibTransId="{0CB513D5-7BA3-467C-9C2C-3C07DCD23AF7}"/>
    <dgm:cxn modelId="{E510814F-25DE-40D1-A47E-E9D929ED66A6}" type="presOf" srcId="{FCE22E81-E435-4935-80B2-3148D863E7AA}" destId="{11FA318A-47D9-4E57-A030-4F95FB7AAA93}" srcOrd="1" destOrd="0" presId="urn:microsoft.com/office/officeart/2005/8/layout/list1"/>
    <dgm:cxn modelId="{DA32C575-2572-4EF6-9889-08D659852E06}" type="presOf" srcId="{539D7286-7AC7-4B76-B492-026E36F4589D}" destId="{D15455A1-6147-4791-BD2A-C7E04472B6F9}" srcOrd="0" destOrd="0" presId="urn:microsoft.com/office/officeart/2005/8/layout/list1"/>
    <dgm:cxn modelId="{99A2A176-4A6D-4E42-94DD-51BF25094BF8}" srcId="{539D7286-7AC7-4B76-B492-026E36F4589D}" destId="{548D44F9-00A0-4B64-9E55-04F634A5E62E}" srcOrd="3" destOrd="0" parTransId="{0337DAE8-2A79-4B39-B66D-F20E267B9744}" sibTransId="{D3FA595A-8B64-4E0B-AE54-FF1B7F88030B}"/>
    <dgm:cxn modelId="{F4F32C77-FB7E-4059-9D2B-DAE38A46FEDD}" type="presOf" srcId="{548D44F9-00A0-4B64-9E55-04F634A5E62E}" destId="{B470EC10-3966-4F91-B107-D79543D8C03D}" srcOrd="0" destOrd="0" presId="urn:microsoft.com/office/officeart/2005/8/layout/list1"/>
    <dgm:cxn modelId="{C203A17D-3451-49F1-8598-E91CF11ACBBD}" type="presOf" srcId="{FCE22E81-E435-4935-80B2-3148D863E7AA}" destId="{44798FFB-185A-466C-AB5C-296C41F81335}" srcOrd="0" destOrd="0" presId="urn:microsoft.com/office/officeart/2005/8/layout/list1"/>
    <dgm:cxn modelId="{2EDEB3A3-7A18-48C4-A548-4E317E53ADC5}" type="presOf" srcId="{49BC994C-AAE5-4889-ACC6-5F3447EAF37C}" destId="{EA68BE91-5CF0-493B-A821-14753A942AAF}" srcOrd="0" destOrd="0" presId="urn:microsoft.com/office/officeart/2005/8/layout/list1"/>
    <dgm:cxn modelId="{8B486FA4-5818-4C23-B699-39A8DC97207D}" type="presOf" srcId="{604D60C5-C3EF-4D23-BCC3-382EBABA4B36}" destId="{672A9070-943A-469C-B3B2-00887E9B6E46}" srcOrd="0" destOrd="0" presId="urn:microsoft.com/office/officeart/2005/8/layout/list1"/>
    <dgm:cxn modelId="{FD8ED9A8-1D2E-4DA2-8BBA-DD0519D35DE7}" srcId="{539D7286-7AC7-4B76-B492-026E36F4589D}" destId="{4B73C0E4-F0A9-4D18-905E-36A491F32D05}" srcOrd="0" destOrd="0" parTransId="{F7861475-FF04-442D-ADCA-2849C35E9C05}" sibTransId="{496C17C6-8F97-42B1-A363-F540A95E3938}"/>
    <dgm:cxn modelId="{01FE82AD-5043-4F36-B263-00C080BC19A5}" srcId="{548D44F9-00A0-4B64-9E55-04F634A5E62E}" destId="{FFAA194F-2A6D-44FD-89B5-D8B2BB5D2CA1}" srcOrd="0" destOrd="0" parTransId="{D6909309-8B9F-4589-9BD3-BF0700F75B97}" sibTransId="{692D299C-4B23-4360-9993-08D98AB70B09}"/>
    <dgm:cxn modelId="{3DF2E8B8-FCEC-497B-89AD-8E4180B28D8D}" type="presOf" srcId="{548D44F9-00A0-4B64-9E55-04F634A5E62E}" destId="{479CA926-DAC5-47C8-94E7-08F7C5073090}" srcOrd="1" destOrd="0" presId="urn:microsoft.com/office/officeart/2005/8/layout/list1"/>
    <dgm:cxn modelId="{DAC15FCC-1841-4396-BC8F-67997F7E2CE5}" type="presOf" srcId="{604D60C5-C3EF-4D23-BCC3-382EBABA4B36}" destId="{77185BE2-5CA7-4824-8A07-FF26907319B1}" srcOrd="1" destOrd="0" presId="urn:microsoft.com/office/officeart/2005/8/layout/list1"/>
    <dgm:cxn modelId="{63068BCD-6C2B-4709-87AD-C3CE41ABC398}" type="presOf" srcId="{7C2C1258-9D0A-4718-9083-420D3D9999AB}" destId="{337F8469-71FF-4F5C-BF75-D132F1629938}" srcOrd="0" destOrd="0" presId="urn:microsoft.com/office/officeart/2005/8/layout/list1"/>
    <dgm:cxn modelId="{0292DECE-3CD0-456F-B11E-8C4052AD07DF}" type="presOf" srcId="{FFAA194F-2A6D-44FD-89B5-D8B2BB5D2CA1}" destId="{46A14376-D5BB-4E4D-9635-3FDBE0D3A20C}" srcOrd="0" destOrd="0" presId="urn:microsoft.com/office/officeart/2005/8/layout/list1"/>
    <dgm:cxn modelId="{9B2F0ED6-F705-472F-A3ED-BE259F073F9E}" srcId="{539D7286-7AC7-4B76-B492-026E36F4589D}" destId="{604D60C5-C3EF-4D23-BCC3-382EBABA4B36}" srcOrd="1" destOrd="0" parTransId="{EF9B0AA0-809F-4113-8DCC-D939885B188F}" sibTransId="{708B0889-57CE-417D-A2FB-0A2B43509338}"/>
    <dgm:cxn modelId="{94CFBDDB-675C-4DE4-BD51-A2853053DFE7}" type="presOf" srcId="{4B73C0E4-F0A9-4D18-905E-36A491F32D05}" destId="{1BBD371E-F8E3-4141-A512-E0A25F11DB0E}" srcOrd="1" destOrd="0" presId="urn:microsoft.com/office/officeart/2005/8/layout/list1"/>
    <dgm:cxn modelId="{6B7A15DD-AB6B-4EA4-9FC4-E964F76A9E7C}" srcId="{4B73C0E4-F0A9-4D18-905E-36A491F32D05}" destId="{49BC994C-AAE5-4889-ACC6-5F3447EAF37C}" srcOrd="0" destOrd="0" parTransId="{4B79F4C5-7592-49F6-9377-3CC684AF6FDD}" sibTransId="{CBA8C64F-0277-4713-9C5C-C3C9F5662869}"/>
    <dgm:cxn modelId="{7A2D56B5-B3E5-40AB-B8A3-E19AD30472AD}" type="presParOf" srcId="{D15455A1-6147-4791-BD2A-C7E04472B6F9}" destId="{C7C15AB7-32BE-4B1A-8DEC-DD2F33E45BD3}" srcOrd="0" destOrd="0" presId="urn:microsoft.com/office/officeart/2005/8/layout/list1"/>
    <dgm:cxn modelId="{5F55D0F3-7B97-4E36-83F6-924824260EBA}" type="presParOf" srcId="{C7C15AB7-32BE-4B1A-8DEC-DD2F33E45BD3}" destId="{1264F2C3-E2CF-457F-A2DC-BE55B7525ACC}" srcOrd="0" destOrd="0" presId="urn:microsoft.com/office/officeart/2005/8/layout/list1"/>
    <dgm:cxn modelId="{EE7E7A76-09CE-42E8-A129-8D120E51AFAB}" type="presParOf" srcId="{C7C15AB7-32BE-4B1A-8DEC-DD2F33E45BD3}" destId="{1BBD371E-F8E3-4141-A512-E0A25F11DB0E}" srcOrd="1" destOrd="0" presId="urn:microsoft.com/office/officeart/2005/8/layout/list1"/>
    <dgm:cxn modelId="{1658584F-F199-46D6-B529-028630B30B9C}" type="presParOf" srcId="{D15455A1-6147-4791-BD2A-C7E04472B6F9}" destId="{6A106EF6-79E4-408D-9F04-31032DA0B763}" srcOrd="1" destOrd="0" presId="urn:microsoft.com/office/officeart/2005/8/layout/list1"/>
    <dgm:cxn modelId="{EFEB65A4-F4E6-4595-B39E-B9D9403822A0}" type="presParOf" srcId="{D15455A1-6147-4791-BD2A-C7E04472B6F9}" destId="{EA68BE91-5CF0-493B-A821-14753A942AAF}" srcOrd="2" destOrd="0" presId="urn:microsoft.com/office/officeart/2005/8/layout/list1"/>
    <dgm:cxn modelId="{1ADAE9BA-0697-4A07-9355-7A2F46FA62B4}" type="presParOf" srcId="{D15455A1-6147-4791-BD2A-C7E04472B6F9}" destId="{1BEF8931-B10D-4D1C-BD80-B4500788E9A7}" srcOrd="3" destOrd="0" presId="urn:microsoft.com/office/officeart/2005/8/layout/list1"/>
    <dgm:cxn modelId="{6C4A9FB9-9B60-42CB-908F-42A2934DB008}" type="presParOf" srcId="{D15455A1-6147-4791-BD2A-C7E04472B6F9}" destId="{6B2BBBE0-1C82-4C89-9D25-6F0ABB69C158}" srcOrd="4" destOrd="0" presId="urn:microsoft.com/office/officeart/2005/8/layout/list1"/>
    <dgm:cxn modelId="{FD82D423-0A96-40B9-B54F-37280B80CD6B}" type="presParOf" srcId="{6B2BBBE0-1C82-4C89-9D25-6F0ABB69C158}" destId="{672A9070-943A-469C-B3B2-00887E9B6E46}" srcOrd="0" destOrd="0" presId="urn:microsoft.com/office/officeart/2005/8/layout/list1"/>
    <dgm:cxn modelId="{8D5E1363-C2B3-49A6-A1CA-30075D030CF4}" type="presParOf" srcId="{6B2BBBE0-1C82-4C89-9D25-6F0ABB69C158}" destId="{77185BE2-5CA7-4824-8A07-FF26907319B1}" srcOrd="1" destOrd="0" presId="urn:microsoft.com/office/officeart/2005/8/layout/list1"/>
    <dgm:cxn modelId="{90A924E8-B8C5-4C72-89F7-43938CBBD347}" type="presParOf" srcId="{D15455A1-6147-4791-BD2A-C7E04472B6F9}" destId="{47A0688C-5BD0-4F1D-BE2A-0B0252A45DEC}" srcOrd="5" destOrd="0" presId="urn:microsoft.com/office/officeart/2005/8/layout/list1"/>
    <dgm:cxn modelId="{63815956-E175-4B8A-A6B0-21A59D6E07CC}" type="presParOf" srcId="{D15455A1-6147-4791-BD2A-C7E04472B6F9}" destId="{C5392051-3523-4302-A195-3557DEAD872C}" srcOrd="6" destOrd="0" presId="urn:microsoft.com/office/officeart/2005/8/layout/list1"/>
    <dgm:cxn modelId="{B204793C-B862-4491-A22E-42954DE27591}" type="presParOf" srcId="{D15455A1-6147-4791-BD2A-C7E04472B6F9}" destId="{DE70550C-B380-49B5-AEDB-05FB815B6AAE}" srcOrd="7" destOrd="0" presId="urn:microsoft.com/office/officeart/2005/8/layout/list1"/>
    <dgm:cxn modelId="{53B6CB93-698F-487D-877A-21BDE9765274}" type="presParOf" srcId="{D15455A1-6147-4791-BD2A-C7E04472B6F9}" destId="{EDCF7D9A-1D9C-4B6E-943B-2854E17D18A7}" srcOrd="8" destOrd="0" presId="urn:microsoft.com/office/officeart/2005/8/layout/list1"/>
    <dgm:cxn modelId="{2519E552-1D9B-49D6-BBB0-CF535A499A85}" type="presParOf" srcId="{EDCF7D9A-1D9C-4B6E-943B-2854E17D18A7}" destId="{44798FFB-185A-466C-AB5C-296C41F81335}" srcOrd="0" destOrd="0" presId="urn:microsoft.com/office/officeart/2005/8/layout/list1"/>
    <dgm:cxn modelId="{C58C7189-8DA2-48AE-AA05-CF547391C652}" type="presParOf" srcId="{EDCF7D9A-1D9C-4B6E-943B-2854E17D18A7}" destId="{11FA318A-47D9-4E57-A030-4F95FB7AAA93}" srcOrd="1" destOrd="0" presId="urn:microsoft.com/office/officeart/2005/8/layout/list1"/>
    <dgm:cxn modelId="{E3D68542-B814-4906-988F-A54DD2BE9433}" type="presParOf" srcId="{D15455A1-6147-4791-BD2A-C7E04472B6F9}" destId="{10C75CD9-AF5D-48A6-A903-859C561725B2}" srcOrd="9" destOrd="0" presId="urn:microsoft.com/office/officeart/2005/8/layout/list1"/>
    <dgm:cxn modelId="{4BD24C02-9080-4A59-B8EE-97711BAF5065}" type="presParOf" srcId="{D15455A1-6147-4791-BD2A-C7E04472B6F9}" destId="{337F8469-71FF-4F5C-BF75-D132F1629938}" srcOrd="10" destOrd="0" presId="urn:microsoft.com/office/officeart/2005/8/layout/list1"/>
    <dgm:cxn modelId="{37B9624E-2064-468F-B7E7-0FE85A6D195B}" type="presParOf" srcId="{D15455A1-6147-4791-BD2A-C7E04472B6F9}" destId="{8AF99172-FD2D-486F-A310-EB713D670F0B}" srcOrd="11" destOrd="0" presId="urn:microsoft.com/office/officeart/2005/8/layout/list1"/>
    <dgm:cxn modelId="{B3A090EF-0B2B-4BBC-A65A-08E594EE0CF3}" type="presParOf" srcId="{D15455A1-6147-4791-BD2A-C7E04472B6F9}" destId="{8F607D54-7A2C-4718-B466-5E07063F8F54}" srcOrd="12" destOrd="0" presId="urn:microsoft.com/office/officeart/2005/8/layout/list1"/>
    <dgm:cxn modelId="{ACEF4E39-727F-434E-ACD5-7E297E18F4BD}" type="presParOf" srcId="{8F607D54-7A2C-4718-B466-5E07063F8F54}" destId="{B470EC10-3966-4F91-B107-D79543D8C03D}" srcOrd="0" destOrd="0" presId="urn:microsoft.com/office/officeart/2005/8/layout/list1"/>
    <dgm:cxn modelId="{608764F6-41B2-4A12-84D3-F1A8A7E4DEAE}" type="presParOf" srcId="{8F607D54-7A2C-4718-B466-5E07063F8F54}" destId="{479CA926-DAC5-47C8-94E7-08F7C5073090}" srcOrd="1" destOrd="0" presId="urn:microsoft.com/office/officeart/2005/8/layout/list1"/>
    <dgm:cxn modelId="{33E70584-221A-43E7-A643-38C0CD0D8509}" type="presParOf" srcId="{D15455A1-6147-4791-BD2A-C7E04472B6F9}" destId="{4387BAEA-3352-4ED2-AFA4-CF896DDDA97A}" srcOrd="13" destOrd="0" presId="urn:microsoft.com/office/officeart/2005/8/layout/list1"/>
    <dgm:cxn modelId="{CB267F3B-BA96-4F65-BF75-4B28CA2CC0D9}" type="presParOf" srcId="{D15455A1-6147-4791-BD2A-C7E04472B6F9}" destId="{46A14376-D5BB-4E4D-9635-3FDBE0D3A20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1662E-5D40-4B5C-868F-C2BC9C1B869C}">
      <dsp:nvSpPr>
        <dsp:cNvPr id="0" name=""/>
        <dsp:cNvSpPr/>
      </dsp:nvSpPr>
      <dsp:spPr>
        <a:xfrm>
          <a:off x="0" y="75276"/>
          <a:ext cx="11873948" cy="493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1. </a:t>
          </a:r>
          <a:r>
            <a:rPr lang="ru-RU" sz="1700" kern="1200" dirty="0" err="1"/>
            <a:t>Підприємства</a:t>
          </a:r>
          <a:r>
            <a:rPr lang="ru-RU" sz="1700" kern="1200" dirty="0"/>
            <a:t> </a:t>
          </a:r>
          <a:r>
            <a:rPr lang="ru-RU" sz="1700" kern="1200" dirty="0" err="1"/>
            <a:t>зобов’язані</a:t>
          </a:r>
          <a:r>
            <a:rPr lang="ru-RU" sz="1700" kern="1200" dirty="0"/>
            <a:t> </a:t>
          </a:r>
          <a:r>
            <a:rPr lang="ru-RU" sz="1700" kern="1200" dirty="0" err="1"/>
            <a:t>складати</a:t>
          </a:r>
          <a:r>
            <a:rPr lang="ru-RU" sz="1700" kern="1200" dirty="0"/>
            <a:t> </a:t>
          </a:r>
          <a:r>
            <a:rPr lang="ru-RU" sz="1700" kern="1200" dirty="0" err="1"/>
            <a:t>фінансову</a:t>
          </a:r>
          <a:r>
            <a:rPr lang="ru-RU" sz="1700" kern="1200" dirty="0"/>
            <a:t> </a:t>
          </a:r>
          <a:r>
            <a:rPr lang="ru-RU" sz="1700" kern="1200" dirty="0" err="1"/>
            <a:t>звітність</a:t>
          </a:r>
          <a:r>
            <a:rPr lang="ru-RU" sz="1700" kern="1200" dirty="0"/>
            <a:t> на </a:t>
          </a:r>
          <a:r>
            <a:rPr lang="ru-RU" sz="1700" kern="1200" dirty="0" err="1"/>
            <a:t>підставі</a:t>
          </a:r>
          <a:r>
            <a:rPr lang="ru-RU" sz="1700" kern="1200" dirty="0"/>
            <a:t> </a:t>
          </a:r>
          <a:r>
            <a:rPr lang="ru-RU" sz="1700" kern="1200" dirty="0" err="1"/>
            <a:t>даних</a:t>
          </a:r>
          <a:r>
            <a:rPr lang="ru-RU" sz="1700" kern="1200" dirty="0"/>
            <a:t> </a:t>
          </a:r>
          <a:r>
            <a:rPr lang="ru-RU" sz="1700" kern="1200" dirty="0" err="1"/>
            <a:t>бухгалтерського</a:t>
          </a:r>
          <a:r>
            <a:rPr lang="ru-RU" sz="1700" kern="1200" dirty="0"/>
            <a:t> </a:t>
          </a:r>
          <a:r>
            <a:rPr lang="ru-RU" sz="1700" kern="1200" dirty="0" err="1"/>
            <a:t>обліку</a:t>
          </a:r>
          <a:r>
            <a:rPr lang="ru-RU" sz="1700" kern="1200" dirty="0"/>
            <a:t>.</a:t>
          </a:r>
        </a:p>
      </dsp:txBody>
      <dsp:txXfrm>
        <a:off x="24085" y="99361"/>
        <a:ext cx="11825778" cy="445213"/>
      </dsp:txXfrm>
    </dsp:sp>
    <dsp:sp modelId="{DC852FFD-CDBC-4C20-8495-6F28306651C1}">
      <dsp:nvSpPr>
        <dsp:cNvPr id="0" name=""/>
        <dsp:cNvSpPr/>
      </dsp:nvSpPr>
      <dsp:spPr>
        <a:xfrm>
          <a:off x="0" y="617620"/>
          <a:ext cx="11873948" cy="908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2. Порядок та строки </a:t>
          </a:r>
          <a:r>
            <a:rPr lang="ru-RU" sz="1700" kern="1200" dirty="0" err="1"/>
            <a:t>подання</a:t>
          </a:r>
          <a:r>
            <a:rPr lang="ru-RU" sz="1700" kern="1200" dirty="0"/>
            <a:t> фінансової звітності, </a:t>
          </a:r>
          <a:r>
            <a:rPr lang="ru-RU" sz="1700" kern="1200" dirty="0" err="1"/>
            <a:t>консолідованої</a:t>
          </a:r>
          <a:r>
            <a:rPr lang="ru-RU" sz="1700" kern="1200" dirty="0"/>
            <a:t> фінансової звітності, </a:t>
          </a:r>
          <a:r>
            <a:rPr lang="ru-RU" sz="1700" kern="1200" dirty="0" err="1"/>
            <a:t>звіту</a:t>
          </a:r>
          <a:r>
            <a:rPr lang="ru-RU" sz="1700" kern="1200" dirty="0"/>
            <a:t> про </a:t>
          </a:r>
          <a:r>
            <a:rPr lang="ru-RU" sz="1700" kern="1200" dirty="0" err="1"/>
            <a:t>управління</a:t>
          </a:r>
          <a:r>
            <a:rPr lang="ru-RU" sz="1700" kern="1200" dirty="0"/>
            <a:t> та </a:t>
          </a:r>
          <a:r>
            <a:rPr lang="ru-RU" sz="1700" kern="1200" dirty="0" err="1"/>
            <a:t>звіту</a:t>
          </a:r>
          <a:r>
            <a:rPr lang="ru-RU" sz="1700" kern="1200" dirty="0"/>
            <a:t> про </a:t>
          </a:r>
          <a:r>
            <a:rPr lang="ru-RU" sz="1700" kern="1200" dirty="0" err="1"/>
            <a:t>платежі</a:t>
          </a:r>
          <a:r>
            <a:rPr lang="ru-RU" sz="1700" kern="1200" dirty="0"/>
            <a:t> на </a:t>
          </a:r>
          <a:r>
            <a:rPr lang="ru-RU" sz="1700" kern="1200" dirty="0" err="1"/>
            <a:t>користь</a:t>
          </a:r>
          <a:r>
            <a:rPr lang="ru-RU" sz="1700" kern="1200" dirty="0"/>
            <a:t> </a:t>
          </a:r>
          <a:r>
            <a:rPr lang="ru-RU" sz="1700" kern="1200" dirty="0" err="1"/>
            <a:t>держави</a:t>
          </a:r>
          <a:r>
            <a:rPr lang="ru-RU" sz="1700" kern="1200" dirty="0"/>
            <a:t> до </a:t>
          </a:r>
          <a:r>
            <a:rPr lang="ru-RU" sz="1700" kern="1200" dirty="0" err="1"/>
            <a:t>органів</a:t>
          </a:r>
          <a:r>
            <a:rPr lang="ru-RU" sz="1700" kern="1200" dirty="0"/>
            <a:t> </a:t>
          </a:r>
          <a:r>
            <a:rPr lang="ru-RU" sz="1700" kern="1200" dirty="0" err="1"/>
            <a:t>державної</a:t>
          </a:r>
          <a:r>
            <a:rPr lang="ru-RU" sz="1700" kern="1200" dirty="0"/>
            <a:t> </a:t>
          </a:r>
          <a:r>
            <a:rPr lang="ru-RU" sz="1700" kern="1200" dirty="0" err="1"/>
            <a:t>влади</a:t>
          </a:r>
          <a:r>
            <a:rPr lang="ru-RU" sz="1700" kern="1200" dirty="0"/>
            <a:t> </a:t>
          </a:r>
          <a:r>
            <a:rPr lang="ru-RU" sz="1700" kern="1200" dirty="0" err="1"/>
            <a:t>визначаються</a:t>
          </a:r>
          <a:r>
            <a:rPr lang="ru-RU" sz="1700" kern="1200" dirty="0"/>
            <a:t> </a:t>
          </a:r>
          <a:r>
            <a:rPr lang="ru-RU" sz="1700" kern="1200" dirty="0" err="1"/>
            <a:t>Кабінетом</a:t>
          </a:r>
          <a:r>
            <a:rPr lang="ru-RU" sz="1700" kern="1200" dirty="0"/>
            <a:t> </a:t>
          </a:r>
          <a:r>
            <a:rPr lang="ru-RU" sz="1700" kern="1200" dirty="0" err="1"/>
            <a:t>Міністрів</a:t>
          </a:r>
          <a:r>
            <a:rPr lang="ru-RU" sz="1700" kern="1200" dirty="0"/>
            <a:t> </a:t>
          </a:r>
          <a:r>
            <a:rPr lang="ru-RU" sz="1700" kern="1200" dirty="0" err="1"/>
            <a:t>України</a:t>
          </a:r>
          <a:r>
            <a:rPr lang="ru-RU" sz="1700" kern="1200" dirty="0"/>
            <a:t>, для </a:t>
          </a:r>
          <a:r>
            <a:rPr lang="ru-RU" sz="1700" kern="1200" dirty="0" err="1"/>
            <a:t>банків</a:t>
          </a:r>
          <a:r>
            <a:rPr lang="ru-RU" sz="1700" kern="1200" dirty="0"/>
            <a:t> — </a:t>
          </a:r>
          <a:r>
            <a:rPr lang="ru-RU" sz="1700" kern="1200" dirty="0" err="1"/>
            <a:t>Національним</a:t>
          </a:r>
          <a:r>
            <a:rPr lang="ru-RU" sz="1700" kern="1200" dirty="0"/>
            <a:t> банком </a:t>
          </a:r>
          <a:r>
            <a:rPr lang="ru-RU" sz="1700" kern="1200" dirty="0" err="1"/>
            <a:t>України</a:t>
          </a:r>
          <a:r>
            <a:rPr lang="ru-RU" sz="1700" kern="1200" dirty="0"/>
            <a:t>.</a:t>
          </a:r>
        </a:p>
      </dsp:txBody>
      <dsp:txXfrm>
        <a:off x="44363" y="661983"/>
        <a:ext cx="11785222" cy="820045"/>
      </dsp:txXfrm>
    </dsp:sp>
    <dsp:sp modelId="{48F11526-308B-44E4-B7A0-08FEF9467865}">
      <dsp:nvSpPr>
        <dsp:cNvPr id="0" name=""/>
        <dsp:cNvSpPr/>
      </dsp:nvSpPr>
      <dsp:spPr>
        <a:xfrm>
          <a:off x="0" y="1575351"/>
          <a:ext cx="11873948" cy="896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3. Для </a:t>
          </a:r>
          <a:r>
            <a:rPr lang="ru-RU" sz="1700" kern="1200" dirty="0" err="1"/>
            <a:t>мікропідприємств</a:t>
          </a:r>
          <a:r>
            <a:rPr lang="ru-RU" sz="1700" kern="1200" dirty="0"/>
            <a:t>, </a:t>
          </a:r>
          <a:r>
            <a:rPr lang="ru-RU" sz="1700" kern="1200" dirty="0" err="1"/>
            <a:t>малих</a:t>
          </a:r>
          <a:r>
            <a:rPr lang="ru-RU" sz="1700" kern="1200" dirty="0"/>
            <a:t> </a:t>
          </a:r>
          <a:r>
            <a:rPr lang="ru-RU" sz="1700" kern="1200" dirty="0" err="1"/>
            <a:t>підприємств</a:t>
          </a:r>
          <a:r>
            <a:rPr lang="ru-RU" sz="1700" kern="1200" dirty="0"/>
            <a:t>, </a:t>
          </a:r>
          <a:r>
            <a:rPr lang="ru-RU" sz="1700" kern="1200" dirty="0" err="1"/>
            <a:t>непідприємницьких</a:t>
          </a:r>
          <a:r>
            <a:rPr lang="ru-RU" sz="1700" kern="1200" dirty="0"/>
            <a:t> </a:t>
          </a:r>
          <a:r>
            <a:rPr lang="ru-RU" sz="1700" kern="1200" dirty="0" err="1"/>
            <a:t>товариств</a:t>
          </a:r>
          <a:r>
            <a:rPr lang="ru-RU" sz="1700" kern="1200" dirty="0"/>
            <a:t> і </a:t>
          </a:r>
          <a:r>
            <a:rPr lang="ru-RU" sz="1700" kern="1200" dirty="0" err="1"/>
            <a:t>представництв</a:t>
          </a:r>
          <a:r>
            <a:rPr lang="ru-RU" sz="1700" kern="1200" dirty="0"/>
            <a:t> </a:t>
          </a:r>
          <a:r>
            <a:rPr lang="ru-RU" sz="1700" kern="1200" dirty="0" err="1"/>
            <a:t>іноземних</a:t>
          </a:r>
          <a:r>
            <a:rPr lang="ru-RU" sz="1700" kern="1200" dirty="0"/>
            <a:t> </a:t>
          </a:r>
          <a:r>
            <a:rPr lang="ru-RU" sz="1700" kern="1200" dirty="0" err="1"/>
            <a:t>суб’єктів</a:t>
          </a:r>
          <a:r>
            <a:rPr lang="ru-RU" sz="1700" kern="1200" dirty="0"/>
            <a:t> </a:t>
          </a:r>
          <a:r>
            <a:rPr lang="ru-RU" sz="1700" kern="1200" dirty="0" err="1"/>
            <a:t>господарської</a:t>
          </a:r>
          <a:r>
            <a:rPr lang="ru-RU" sz="1700" kern="1200" dirty="0"/>
            <a:t> </a:t>
          </a:r>
          <a:r>
            <a:rPr lang="ru-RU" sz="1700" kern="1200" dirty="0" err="1"/>
            <a:t>діяльності</a:t>
          </a:r>
          <a:r>
            <a:rPr lang="ru-RU" sz="1700" kern="1200" dirty="0"/>
            <a:t>, </a:t>
          </a:r>
          <a:r>
            <a:rPr lang="ru-RU" sz="1700" kern="1200" dirty="0" err="1"/>
            <a:t>крім</a:t>
          </a:r>
          <a:r>
            <a:rPr lang="ru-RU" sz="1700" kern="1200" dirty="0"/>
            <a:t> тих, </a:t>
          </a:r>
          <a:r>
            <a:rPr lang="ru-RU" sz="1700" kern="1200" dirty="0" err="1"/>
            <a:t>що</a:t>
          </a:r>
          <a:r>
            <a:rPr lang="ru-RU" sz="1700" kern="1200" dirty="0"/>
            <a:t> </a:t>
          </a:r>
          <a:r>
            <a:rPr lang="ru-RU" sz="1700" kern="1200" dirty="0" err="1"/>
            <a:t>зобов’язані</a:t>
          </a:r>
          <a:r>
            <a:rPr lang="ru-RU" sz="1700" kern="1200" dirty="0"/>
            <a:t> </a:t>
          </a:r>
          <a:r>
            <a:rPr lang="ru-RU" sz="1700" kern="1200" dirty="0" err="1"/>
            <a:t>складати</a:t>
          </a:r>
          <a:r>
            <a:rPr lang="ru-RU" sz="1700" kern="1200" dirty="0"/>
            <a:t> </a:t>
          </a:r>
          <a:r>
            <a:rPr lang="ru-RU" sz="1700" kern="1200" dirty="0" err="1"/>
            <a:t>фінансову</a:t>
          </a:r>
          <a:r>
            <a:rPr lang="ru-RU" sz="1700" kern="1200" dirty="0"/>
            <a:t> </a:t>
          </a:r>
          <a:r>
            <a:rPr lang="ru-RU" sz="1700" kern="1200" dirty="0" err="1"/>
            <a:t>звітність</a:t>
          </a:r>
          <a:r>
            <a:rPr lang="ru-RU" sz="1700" kern="1200" dirty="0"/>
            <a:t> за </a:t>
          </a:r>
          <a:r>
            <a:rPr lang="ru-RU" sz="1700" kern="1200" dirty="0" err="1"/>
            <a:t>міжнародними</a:t>
          </a:r>
          <a:r>
            <a:rPr lang="ru-RU" sz="1700" kern="1200" dirty="0"/>
            <a:t> стандартами, </a:t>
          </a:r>
          <a:r>
            <a:rPr lang="ru-RU" sz="1700" kern="1200" dirty="0" err="1"/>
            <a:t>встановлюється</a:t>
          </a:r>
          <a:r>
            <a:rPr lang="ru-RU" sz="1700" kern="1200" dirty="0"/>
            <a:t> </a:t>
          </a:r>
          <a:r>
            <a:rPr lang="ru-RU" sz="1700" kern="1200" dirty="0" err="1"/>
            <a:t>скорочена</a:t>
          </a:r>
          <a:r>
            <a:rPr lang="ru-RU" sz="1700" kern="1200" dirty="0"/>
            <a:t> за </a:t>
          </a:r>
          <a:r>
            <a:rPr lang="ru-RU" sz="1700" kern="1200" dirty="0" err="1"/>
            <a:t>показниками</a:t>
          </a:r>
          <a:r>
            <a:rPr lang="ru-RU" sz="1700" kern="1200" dirty="0"/>
            <a:t> </a:t>
          </a:r>
          <a:r>
            <a:rPr lang="ru-RU" sz="1700" kern="1200" dirty="0" err="1"/>
            <a:t>фінансова</a:t>
          </a:r>
          <a:r>
            <a:rPr lang="ru-RU" sz="1700" kern="1200" dirty="0"/>
            <a:t> </a:t>
          </a:r>
          <a:r>
            <a:rPr lang="ru-RU" sz="1700" kern="1200" dirty="0" err="1"/>
            <a:t>звітність</a:t>
          </a:r>
          <a:r>
            <a:rPr lang="ru-RU" sz="1700" kern="1200" dirty="0"/>
            <a:t> у </a:t>
          </a:r>
          <a:r>
            <a:rPr lang="ru-RU" sz="1700" kern="1200" dirty="0" err="1"/>
            <a:t>складі</a:t>
          </a:r>
          <a:r>
            <a:rPr lang="ru-RU" sz="1700" kern="1200" dirty="0"/>
            <a:t> балансу та </a:t>
          </a:r>
          <a:r>
            <a:rPr lang="ru-RU" sz="1700" kern="1200" dirty="0" err="1"/>
            <a:t>звіту</a:t>
          </a:r>
          <a:r>
            <a:rPr lang="ru-RU" sz="1700" kern="1200" dirty="0"/>
            <a:t> про </a:t>
          </a:r>
          <a:r>
            <a:rPr lang="ru-RU" sz="1700" kern="1200" dirty="0" err="1"/>
            <a:t>фінансові</a:t>
          </a:r>
          <a:r>
            <a:rPr lang="ru-RU" sz="1700" kern="1200" dirty="0"/>
            <a:t> </a:t>
          </a:r>
          <a:r>
            <a:rPr lang="ru-RU" sz="1700" kern="1200" dirty="0" err="1"/>
            <a:t>результати</a:t>
          </a:r>
          <a:r>
            <a:rPr lang="ru-RU" sz="1700" kern="1200" dirty="0"/>
            <a:t>.</a:t>
          </a:r>
        </a:p>
      </dsp:txBody>
      <dsp:txXfrm>
        <a:off x="43784" y="1619135"/>
        <a:ext cx="11786380" cy="809346"/>
      </dsp:txXfrm>
    </dsp:sp>
    <dsp:sp modelId="{6ECF6364-72A3-4E6E-9444-5105509482C1}">
      <dsp:nvSpPr>
        <dsp:cNvPr id="0" name=""/>
        <dsp:cNvSpPr/>
      </dsp:nvSpPr>
      <dsp:spPr>
        <a:xfrm>
          <a:off x="0" y="2521226"/>
          <a:ext cx="11873948" cy="896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4. Склад та </a:t>
          </a:r>
          <a:r>
            <a:rPr lang="ru-RU" sz="1700" kern="1200" dirty="0" err="1"/>
            <a:t>форми</a:t>
          </a:r>
          <a:r>
            <a:rPr lang="ru-RU" sz="1700" kern="1200" dirty="0"/>
            <a:t> фінансової звітності </a:t>
          </a:r>
          <a:r>
            <a:rPr lang="ru-RU" sz="1700" kern="1200" dirty="0" err="1"/>
            <a:t>підприємств</a:t>
          </a:r>
          <a:r>
            <a:rPr lang="ru-RU" sz="1700" kern="1200" dirty="0"/>
            <a:t> </a:t>
          </a:r>
          <a:r>
            <a:rPr lang="ru-RU" sz="1700" kern="1200" dirty="0" err="1"/>
            <a:t>установлюються</a:t>
          </a:r>
          <a:r>
            <a:rPr lang="ru-RU" sz="1700" kern="1200" dirty="0"/>
            <a:t> </a:t>
          </a:r>
          <a:r>
            <a:rPr lang="ru-RU" sz="1700" kern="1200" dirty="0" err="1"/>
            <a:t>центральним</a:t>
          </a:r>
          <a:r>
            <a:rPr lang="ru-RU" sz="1700" kern="1200" dirty="0"/>
            <a:t> органом </a:t>
          </a:r>
          <a:r>
            <a:rPr lang="ru-RU" sz="1700" kern="1200" dirty="0" err="1"/>
            <a:t>виконавчої</a:t>
          </a:r>
          <a:r>
            <a:rPr lang="ru-RU" sz="1700" kern="1200" dirty="0"/>
            <a:t> </a:t>
          </a:r>
          <a:r>
            <a:rPr lang="ru-RU" sz="1700" kern="1200" dirty="0" err="1"/>
            <a:t>влади</a:t>
          </a:r>
          <a:r>
            <a:rPr lang="ru-RU" sz="1700" kern="1200" dirty="0"/>
            <a:t>, </a:t>
          </a:r>
          <a:r>
            <a:rPr lang="ru-RU" sz="1700" kern="1200" dirty="0" err="1"/>
            <a:t>що</a:t>
          </a:r>
          <a:r>
            <a:rPr lang="ru-RU" sz="1700" kern="1200" dirty="0"/>
            <a:t> </a:t>
          </a:r>
          <a:r>
            <a:rPr lang="ru-RU" sz="1700" kern="1200" dirty="0" err="1"/>
            <a:t>забезпечує</a:t>
          </a:r>
          <a:r>
            <a:rPr lang="ru-RU" sz="1700" kern="1200" dirty="0"/>
            <a:t> </a:t>
          </a:r>
          <a:r>
            <a:rPr lang="ru-RU" sz="1700" kern="1200" dirty="0" err="1"/>
            <a:t>формування</a:t>
          </a:r>
          <a:r>
            <a:rPr lang="ru-RU" sz="1700" kern="1200" dirty="0"/>
            <a:t> та </a:t>
          </a:r>
          <a:r>
            <a:rPr lang="ru-RU" sz="1700" kern="1200" dirty="0" err="1"/>
            <a:t>реалізує</a:t>
          </a:r>
          <a:r>
            <a:rPr lang="ru-RU" sz="1700" kern="1200" dirty="0"/>
            <a:t> </a:t>
          </a:r>
          <a:r>
            <a:rPr lang="ru-RU" sz="1700" kern="1200" dirty="0" err="1"/>
            <a:t>державну</a:t>
          </a:r>
          <a:r>
            <a:rPr lang="ru-RU" sz="1700" kern="1200" dirty="0"/>
            <a:t> </a:t>
          </a:r>
          <a:r>
            <a:rPr lang="ru-RU" sz="1700" kern="1200" dirty="0" err="1"/>
            <a:t>політику</a:t>
          </a:r>
          <a:r>
            <a:rPr lang="ru-RU" sz="1700" kern="1200" dirty="0"/>
            <a:t> у </a:t>
          </a:r>
          <a:r>
            <a:rPr lang="ru-RU" sz="1700" kern="1200" dirty="0" err="1"/>
            <a:t>сфері</a:t>
          </a:r>
          <a:r>
            <a:rPr lang="ru-RU" sz="1700" kern="1200" dirty="0"/>
            <a:t> </a:t>
          </a:r>
          <a:r>
            <a:rPr lang="ru-RU" sz="1700" kern="1200" dirty="0" err="1"/>
            <a:t>бухгалтерського</a:t>
          </a:r>
          <a:r>
            <a:rPr lang="ru-RU" sz="1700" kern="1200" dirty="0"/>
            <a:t> </a:t>
          </a:r>
          <a:r>
            <a:rPr lang="ru-RU" sz="1700" kern="1200" dirty="0" err="1"/>
            <a:t>обліку</a:t>
          </a:r>
          <a:r>
            <a:rPr lang="ru-RU" sz="1700" kern="1200" dirty="0"/>
            <a:t>, за </a:t>
          </a:r>
          <a:r>
            <a:rPr lang="ru-RU" sz="1700" kern="1200" dirty="0" err="1"/>
            <a:t>погодженням</a:t>
          </a:r>
          <a:r>
            <a:rPr lang="ru-RU" sz="1700" kern="1200" dirty="0"/>
            <a:t> </a:t>
          </a:r>
          <a:r>
            <a:rPr lang="ru-RU" sz="1700" kern="1200" dirty="0" err="1"/>
            <a:t>із</a:t>
          </a:r>
          <a:r>
            <a:rPr lang="ru-RU" sz="1700" kern="1200" dirty="0"/>
            <a:t> </a:t>
          </a:r>
          <a:r>
            <a:rPr lang="ru-RU" sz="1700" kern="1200" dirty="0" err="1"/>
            <a:t>центральним</a:t>
          </a:r>
          <a:r>
            <a:rPr lang="ru-RU" sz="1700" kern="1200" dirty="0"/>
            <a:t> органом </a:t>
          </a:r>
          <a:r>
            <a:rPr lang="ru-RU" sz="1700" kern="1200" dirty="0" err="1"/>
            <a:t>виконавчої</a:t>
          </a:r>
          <a:r>
            <a:rPr lang="ru-RU" sz="1700" kern="1200" dirty="0"/>
            <a:t> </a:t>
          </a:r>
          <a:r>
            <a:rPr lang="ru-RU" sz="1700" kern="1200" dirty="0" err="1"/>
            <a:t>влади</a:t>
          </a:r>
          <a:r>
            <a:rPr lang="ru-RU" sz="1700" kern="1200" dirty="0"/>
            <a:t>, </a:t>
          </a:r>
          <a:r>
            <a:rPr lang="ru-RU" sz="1700" kern="1200" dirty="0" err="1"/>
            <a:t>що</a:t>
          </a:r>
          <a:r>
            <a:rPr lang="ru-RU" sz="1700" kern="1200" dirty="0"/>
            <a:t> </a:t>
          </a:r>
          <a:r>
            <a:rPr lang="ru-RU" sz="1700" kern="1200" dirty="0" err="1"/>
            <a:t>реалізує</a:t>
          </a:r>
          <a:r>
            <a:rPr lang="ru-RU" sz="1700" kern="1200" dirty="0"/>
            <a:t> </a:t>
          </a:r>
          <a:r>
            <a:rPr lang="ru-RU" sz="1700" kern="1200" dirty="0" err="1"/>
            <a:t>державну</a:t>
          </a:r>
          <a:r>
            <a:rPr lang="ru-RU" sz="1700" kern="1200" dirty="0"/>
            <a:t> </a:t>
          </a:r>
          <a:r>
            <a:rPr lang="ru-RU" sz="1700" kern="1200" dirty="0" err="1"/>
            <a:t>політику</a:t>
          </a:r>
          <a:r>
            <a:rPr lang="ru-RU" sz="1700" kern="1200" dirty="0"/>
            <a:t> у </a:t>
          </a:r>
          <a:r>
            <a:rPr lang="ru-RU" sz="1700" kern="1200" dirty="0" err="1"/>
            <a:t>сфері</a:t>
          </a:r>
          <a:r>
            <a:rPr lang="ru-RU" sz="1700" kern="1200" dirty="0"/>
            <a:t> статистики.</a:t>
          </a:r>
        </a:p>
      </dsp:txBody>
      <dsp:txXfrm>
        <a:off x="43784" y="2565010"/>
        <a:ext cx="11786380" cy="809346"/>
      </dsp:txXfrm>
    </dsp:sp>
    <dsp:sp modelId="{DAFE1D65-1B01-4B43-87B9-EDD0731A4764}">
      <dsp:nvSpPr>
        <dsp:cNvPr id="0" name=""/>
        <dsp:cNvSpPr/>
      </dsp:nvSpPr>
      <dsp:spPr>
        <a:xfrm>
          <a:off x="0" y="3467101"/>
          <a:ext cx="11873948" cy="862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5. Склад та </a:t>
          </a:r>
          <a:r>
            <a:rPr lang="ru-RU" sz="1700" kern="1200" dirty="0" err="1"/>
            <a:t>форми</a:t>
          </a:r>
          <a:r>
            <a:rPr lang="ru-RU" sz="1700" kern="1200" dirty="0"/>
            <a:t> фінансової звітності, </a:t>
          </a:r>
          <a:r>
            <a:rPr lang="ru-RU" sz="1700" kern="1200" dirty="0" err="1"/>
            <a:t>консолідованої</a:t>
          </a:r>
          <a:r>
            <a:rPr lang="ru-RU" sz="1700" kern="1200" dirty="0"/>
            <a:t> фінансової звітності та </a:t>
          </a:r>
          <a:r>
            <a:rPr lang="ru-RU" sz="1700" kern="1200" dirty="0" err="1"/>
            <a:t>звіту</a:t>
          </a:r>
          <a:r>
            <a:rPr lang="ru-RU" sz="1700" kern="1200" dirty="0"/>
            <a:t> про </a:t>
          </a:r>
          <a:r>
            <a:rPr lang="ru-RU" sz="1700" kern="1200" dirty="0" err="1"/>
            <a:t>управління</a:t>
          </a:r>
          <a:r>
            <a:rPr lang="ru-RU" sz="1700" kern="1200" dirty="0"/>
            <a:t> </a:t>
          </a:r>
          <a:r>
            <a:rPr lang="ru-RU" sz="1700" kern="1200" dirty="0" err="1"/>
            <a:t>банків</a:t>
          </a:r>
          <a:r>
            <a:rPr lang="ru-RU" sz="1700" kern="1200" dirty="0"/>
            <a:t> </a:t>
          </a:r>
          <a:r>
            <a:rPr lang="ru-RU" sz="1700" kern="1200" dirty="0" err="1"/>
            <a:t>установлюються</a:t>
          </a:r>
          <a:r>
            <a:rPr lang="ru-RU" sz="1700" kern="1200" dirty="0"/>
            <a:t> </a:t>
          </a:r>
          <a:r>
            <a:rPr lang="ru-RU" sz="1700" kern="1200" dirty="0" err="1"/>
            <a:t>Національним</a:t>
          </a:r>
          <a:r>
            <a:rPr lang="ru-RU" sz="1700" kern="1200" dirty="0"/>
            <a:t> банком </a:t>
          </a:r>
          <a:r>
            <a:rPr lang="ru-RU" sz="1700" kern="1200" dirty="0" err="1"/>
            <a:t>України</a:t>
          </a:r>
          <a:r>
            <a:rPr lang="ru-RU" sz="1700" kern="1200" dirty="0"/>
            <a:t>.</a:t>
          </a:r>
        </a:p>
      </dsp:txBody>
      <dsp:txXfrm>
        <a:off x="42095" y="3509196"/>
        <a:ext cx="11789758" cy="778139"/>
      </dsp:txXfrm>
    </dsp:sp>
    <dsp:sp modelId="{A2EC34C9-79C3-4918-8711-40DB1A3A1712}">
      <dsp:nvSpPr>
        <dsp:cNvPr id="0" name=""/>
        <dsp:cNvSpPr/>
      </dsp:nvSpPr>
      <dsp:spPr>
        <a:xfrm>
          <a:off x="0" y="4378391"/>
          <a:ext cx="11873948" cy="656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6. </a:t>
          </a:r>
          <a:r>
            <a:rPr lang="ru-RU" sz="1700" kern="1200" dirty="0" err="1"/>
            <a:t>Фінансова</a:t>
          </a:r>
          <a:r>
            <a:rPr lang="ru-RU" sz="1700" kern="1200" dirty="0"/>
            <a:t> </a:t>
          </a:r>
          <a:r>
            <a:rPr lang="ru-RU" sz="1700" kern="1200" dirty="0" err="1"/>
            <a:t>звітність</a:t>
          </a:r>
          <a:r>
            <a:rPr lang="ru-RU" sz="1700" kern="1200" dirty="0"/>
            <a:t> та </a:t>
          </a:r>
          <a:r>
            <a:rPr lang="ru-RU" sz="1700" kern="1200" dirty="0" err="1"/>
            <a:t>консолідована</a:t>
          </a:r>
          <a:r>
            <a:rPr lang="ru-RU" sz="1700" kern="1200" dirty="0"/>
            <a:t> </a:t>
          </a:r>
          <a:r>
            <a:rPr lang="ru-RU" sz="1700" kern="1200" dirty="0" err="1"/>
            <a:t>фінансова</a:t>
          </a:r>
          <a:r>
            <a:rPr lang="ru-RU" sz="1700" kern="1200" dirty="0"/>
            <a:t> </a:t>
          </a:r>
          <a:r>
            <a:rPr lang="ru-RU" sz="1700" kern="1200" dirty="0" err="1"/>
            <a:t>звітність</a:t>
          </a:r>
          <a:r>
            <a:rPr lang="ru-RU" sz="1700" kern="1200" dirty="0"/>
            <a:t> за </a:t>
          </a:r>
          <a:r>
            <a:rPr lang="ru-RU" sz="1700" kern="1200" dirty="0" err="1"/>
            <a:t>міжнародними</a:t>
          </a:r>
          <a:r>
            <a:rPr lang="ru-RU" sz="1700" kern="1200" dirty="0"/>
            <a:t> стандартами </a:t>
          </a:r>
          <a:r>
            <a:rPr lang="ru-RU" sz="1700" kern="1200" dirty="0" err="1"/>
            <a:t>складаються</a:t>
          </a:r>
          <a:r>
            <a:rPr lang="ru-RU" sz="1700" kern="1200" dirty="0"/>
            <a:t> на </a:t>
          </a:r>
          <a:r>
            <a:rPr lang="ru-RU" sz="1700" kern="1200" dirty="0" err="1"/>
            <a:t>підставі</a:t>
          </a:r>
          <a:r>
            <a:rPr lang="ru-RU" sz="1700" kern="1200" dirty="0"/>
            <a:t> </a:t>
          </a:r>
          <a:r>
            <a:rPr lang="ru-RU" sz="1700" kern="1200" dirty="0" err="1"/>
            <a:t>таксономії</a:t>
          </a:r>
          <a:r>
            <a:rPr lang="ru-RU" sz="1700" kern="1200" dirty="0"/>
            <a:t> фінансової звітності за </a:t>
          </a:r>
          <a:r>
            <a:rPr lang="ru-RU" sz="1700" kern="1200" dirty="0" err="1"/>
            <a:t>міжнародними</a:t>
          </a:r>
          <a:r>
            <a:rPr lang="ru-RU" sz="1700" kern="1200" dirty="0"/>
            <a:t> стандартами.</a:t>
          </a:r>
        </a:p>
      </dsp:txBody>
      <dsp:txXfrm>
        <a:off x="32058" y="4410449"/>
        <a:ext cx="11809832" cy="592586"/>
      </dsp:txXfrm>
    </dsp:sp>
    <dsp:sp modelId="{20E982C2-CE7A-4CA9-A063-059B197E6D85}">
      <dsp:nvSpPr>
        <dsp:cNvPr id="0" name=""/>
        <dsp:cNvSpPr/>
      </dsp:nvSpPr>
      <dsp:spPr>
        <a:xfrm>
          <a:off x="0" y="5084054"/>
          <a:ext cx="11873948" cy="896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7. </a:t>
          </a:r>
          <a:r>
            <a:rPr lang="ru-RU" sz="1700" kern="1200" dirty="0" err="1"/>
            <a:t>Звіт</a:t>
          </a:r>
          <a:r>
            <a:rPr lang="ru-RU" sz="1700" kern="1200" dirty="0"/>
            <a:t> про </a:t>
          </a:r>
          <a:r>
            <a:rPr lang="ru-RU" sz="1700" kern="1200" dirty="0" err="1"/>
            <a:t>управління</a:t>
          </a:r>
          <a:r>
            <a:rPr lang="ru-RU" sz="1700" kern="1200" dirty="0"/>
            <a:t> </a:t>
          </a:r>
          <a:r>
            <a:rPr lang="ru-RU" sz="1700" kern="1200" dirty="0" err="1"/>
            <a:t>подається</a:t>
          </a:r>
          <a:r>
            <a:rPr lang="ru-RU" sz="1700" kern="1200" dirty="0"/>
            <a:t> разом з </a:t>
          </a:r>
          <a:r>
            <a:rPr lang="ru-RU" sz="1700" kern="1200" dirty="0" err="1"/>
            <a:t>фінансовою</a:t>
          </a:r>
          <a:r>
            <a:rPr lang="ru-RU" sz="1700" kern="1200" dirty="0"/>
            <a:t> </a:t>
          </a:r>
          <a:r>
            <a:rPr lang="ru-RU" sz="1700" kern="1200" dirty="0" err="1"/>
            <a:t>звітністю</a:t>
          </a:r>
          <a:r>
            <a:rPr lang="ru-RU" sz="1700" kern="1200" dirty="0"/>
            <a:t> та </a:t>
          </a:r>
          <a:r>
            <a:rPr lang="ru-RU" sz="1700" kern="1200" dirty="0" err="1"/>
            <a:t>консолідованою</a:t>
          </a:r>
          <a:r>
            <a:rPr lang="ru-RU" sz="1700" kern="1200" dirty="0"/>
            <a:t> </a:t>
          </a:r>
          <a:r>
            <a:rPr lang="ru-RU" sz="1700" kern="1200" dirty="0" err="1"/>
            <a:t>фінансовою</a:t>
          </a:r>
          <a:r>
            <a:rPr lang="ru-RU" sz="1700" kern="1200" dirty="0"/>
            <a:t> </a:t>
          </a:r>
          <a:r>
            <a:rPr lang="ru-RU" sz="1700" kern="1200" dirty="0" err="1"/>
            <a:t>звітністю</a:t>
          </a:r>
          <a:r>
            <a:rPr lang="ru-RU" sz="1700" kern="1200" dirty="0"/>
            <a:t> в порядку та строки, </a:t>
          </a:r>
          <a:r>
            <a:rPr lang="ru-RU" sz="1700" kern="1200" dirty="0" err="1"/>
            <a:t>встановлені</a:t>
          </a:r>
          <a:r>
            <a:rPr lang="ru-RU" sz="1700" kern="1200" dirty="0"/>
            <a:t> законом. </a:t>
          </a:r>
          <a:r>
            <a:rPr lang="ru-RU" sz="1700" kern="1200" dirty="0" err="1"/>
            <a:t>Від</a:t>
          </a:r>
          <a:r>
            <a:rPr lang="ru-RU" sz="1700" kern="1200" dirty="0"/>
            <a:t> </a:t>
          </a:r>
          <a:r>
            <a:rPr lang="ru-RU" sz="1700" kern="1200" dirty="0" err="1"/>
            <a:t>подання</a:t>
          </a:r>
          <a:r>
            <a:rPr lang="ru-RU" sz="1700" kern="1200" dirty="0"/>
            <a:t> </a:t>
          </a:r>
          <a:r>
            <a:rPr lang="ru-RU" sz="1700" kern="1200" dirty="0" err="1"/>
            <a:t>звіту</a:t>
          </a:r>
          <a:r>
            <a:rPr lang="ru-RU" sz="1700" kern="1200" dirty="0"/>
            <a:t> про </a:t>
          </a:r>
          <a:r>
            <a:rPr lang="ru-RU" sz="1700" kern="1200" dirty="0" err="1"/>
            <a:t>управління</a:t>
          </a:r>
          <a:r>
            <a:rPr lang="ru-RU" sz="1700" kern="1200" dirty="0"/>
            <a:t> </a:t>
          </a:r>
          <a:r>
            <a:rPr lang="ru-RU" sz="1700" kern="1200" dirty="0" err="1"/>
            <a:t>звільняються</a:t>
          </a:r>
          <a:r>
            <a:rPr lang="ru-RU" sz="1700" kern="1200" dirty="0"/>
            <a:t> </a:t>
          </a:r>
          <a:r>
            <a:rPr lang="ru-RU" sz="1700" kern="1200" dirty="0" err="1"/>
            <a:t>мікропідприємства</a:t>
          </a:r>
          <a:r>
            <a:rPr lang="ru-RU" sz="1700" kern="1200" dirty="0"/>
            <a:t> та </a:t>
          </a:r>
          <a:r>
            <a:rPr lang="ru-RU" sz="1700" kern="1200" dirty="0" err="1"/>
            <a:t>малі</a:t>
          </a:r>
          <a:r>
            <a:rPr lang="ru-RU" sz="1700" kern="1200" dirty="0"/>
            <a:t> </a:t>
          </a:r>
          <a:r>
            <a:rPr lang="ru-RU" sz="1700" kern="1200" dirty="0" err="1"/>
            <a:t>підприємства</a:t>
          </a:r>
          <a:r>
            <a:rPr lang="ru-RU" sz="1700" kern="1200" dirty="0"/>
            <a:t>. </a:t>
          </a:r>
          <a:r>
            <a:rPr lang="ru-RU" sz="1700" kern="1200" dirty="0" err="1"/>
            <a:t>Середні</a:t>
          </a:r>
          <a:r>
            <a:rPr lang="ru-RU" sz="1700" kern="1200" dirty="0"/>
            <a:t> </a:t>
          </a:r>
          <a:r>
            <a:rPr lang="ru-RU" sz="1700" kern="1200" dirty="0" err="1"/>
            <a:t>підприємства</a:t>
          </a:r>
          <a:r>
            <a:rPr lang="ru-RU" sz="1700" kern="1200" dirty="0"/>
            <a:t> </a:t>
          </a:r>
          <a:r>
            <a:rPr lang="ru-RU" sz="1700" kern="1200" dirty="0" err="1"/>
            <a:t>мають</a:t>
          </a:r>
          <a:r>
            <a:rPr lang="ru-RU" sz="1700" kern="1200" dirty="0"/>
            <a:t> право не </a:t>
          </a:r>
          <a:r>
            <a:rPr lang="ru-RU" sz="1700" kern="1200" dirty="0" err="1"/>
            <a:t>відображати</a:t>
          </a:r>
          <a:r>
            <a:rPr lang="ru-RU" sz="1700" kern="1200" dirty="0"/>
            <a:t> у </a:t>
          </a:r>
          <a:r>
            <a:rPr lang="ru-RU" sz="1700" kern="1200" dirty="0" err="1"/>
            <a:t>звіті</a:t>
          </a:r>
          <a:r>
            <a:rPr lang="ru-RU" sz="1700" kern="1200" dirty="0"/>
            <a:t> про </a:t>
          </a:r>
          <a:r>
            <a:rPr lang="ru-RU" sz="1700" kern="1200" dirty="0" err="1"/>
            <a:t>управління</a:t>
          </a:r>
          <a:r>
            <a:rPr lang="ru-RU" sz="1700" kern="1200" dirty="0"/>
            <a:t> </a:t>
          </a:r>
          <a:r>
            <a:rPr lang="ru-RU" sz="1700" kern="1200" dirty="0" err="1"/>
            <a:t>нефінансову</a:t>
          </a:r>
          <a:r>
            <a:rPr lang="ru-RU" sz="1700" kern="1200" dirty="0"/>
            <a:t> </a:t>
          </a:r>
          <a:r>
            <a:rPr lang="ru-RU" sz="1700" kern="1200" dirty="0" err="1"/>
            <a:t>інформацію</a:t>
          </a:r>
          <a:endParaRPr lang="ru-RU" sz="1700" kern="1200" dirty="0"/>
        </a:p>
      </dsp:txBody>
      <dsp:txXfrm>
        <a:off x="43784" y="5127838"/>
        <a:ext cx="11786380" cy="809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B483E-DA59-4E82-9790-A5E01F925A73}">
      <dsp:nvSpPr>
        <dsp:cNvPr id="0" name=""/>
        <dsp:cNvSpPr/>
      </dsp:nvSpPr>
      <dsp:spPr>
        <a:xfrm>
          <a:off x="-7186621" y="-1099499"/>
          <a:ext cx="8560040" cy="8560040"/>
        </a:xfrm>
        <a:prstGeom prst="blockArc">
          <a:avLst>
            <a:gd name="adj1" fmla="val 18900000"/>
            <a:gd name="adj2" fmla="val 2700000"/>
            <a:gd name="adj3" fmla="val 252"/>
          </a:avLst>
        </a:pr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BEF3E-BD47-4914-80AB-8CD82284E900}">
      <dsp:nvSpPr>
        <dsp:cNvPr id="0" name=""/>
        <dsp:cNvSpPr/>
      </dsp:nvSpPr>
      <dsp:spPr>
        <a:xfrm>
          <a:off x="446227" y="289172"/>
          <a:ext cx="9098765" cy="578091"/>
        </a:xfrm>
        <a:prstGeom prst="rect">
          <a:avLst/>
        </a:prstGeom>
        <a:gradFill flip="none"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1"/>
          <a:tileRect/>
        </a:grad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6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організувати</a:t>
          </a:r>
          <a:r>
            <a:rPr lang="ru-RU" sz="1500" kern="1200" dirty="0"/>
            <a:t> документооборот;</a:t>
          </a:r>
        </a:p>
      </dsp:txBody>
      <dsp:txXfrm>
        <a:off x="446227" y="289172"/>
        <a:ext cx="9098765" cy="578091"/>
      </dsp:txXfrm>
    </dsp:sp>
    <dsp:sp modelId="{4671AC33-A1E8-4444-8ADE-918D66ECAB66}">
      <dsp:nvSpPr>
        <dsp:cNvPr id="0" name=""/>
        <dsp:cNvSpPr/>
      </dsp:nvSpPr>
      <dsp:spPr>
        <a:xfrm>
          <a:off x="84919" y="216911"/>
          <a:ext cx="722614" cy="72261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B8FBD6-98CB-480D-949F-606B75913A06}">
      <dsp:nvSpPr>
        <dsp:cNvPr id="0" name=""/>
        <dsp:cNvSpPr/>
      </dsp:nvSpPr>
      <dsp:spPr>
        <a:xfrm>
          <a:off x="969740" y="1156819"/>
          <a:ext cx="8575252" cy="57809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6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складати і перевіряти первинні документи;</a:t>
          </a:r>
        </a:p>
      </dsp:txBody>
      <dsp:txXfrm>
        <a:off x="969740" y="1156819"/>
        <a:ext cx="8575252" cy="578091"/>
      </dsp:txXfrm>
    </dsp:sp>
    <dsp:sp modelId="{E8849C6A-6704-4F42-8373-40F088E9A64E}">
      <dsp:nvSpPr>
        <dsp:cNvPr id="0" name=""/>
        <dsp:cNvSpPr/>
      </dsp:nvSpPr>
      <dsp:spPr>
        <a:xfrm>
          <a:off x="608433" y="1084557"/>
          <a:ext cx="722614" cy="72261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4556EA-4293-43F6-A70F-3545728F27DA}">
      <dsp:nvSpPr>
        <dsp:cNvPr id="0" name=""/>
        <dsp:cNvSpPr/>
      </dsp:nvSpPr>
      <dsp:spPr>
        <a:xfrm>
          <a:off x="1256623" y="2023829"/>
          <a:ext cx="8288369" cy="57809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6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розробляти методичні положення (рекомендації) з ведення бухгалтерського обліку основних засобів, виробничих запасів, заробітної плати та по інших ділянках облікової роботи;</a:t>
          </a:r>
        </a:p>
      </dsp:txBody>
      <dsp:txXfrm>
        <a:off x="1256623" y="2023829"/>
        <a:ext cx="8288369" cy="578091"/>
      </dsp:txXfrm>
    </dsp:sp>
    <dsp:sp modelId="{4D604675-2270-4E47-B4EB-362DBDC16563}">
      <dsp:nvSpPr>
        <dsp:cNvPr id="0" name=""/>
        <dsp:cNvSpPr/>
      </dsp:nvSpPr>
      <dsp:spPr>
        <a:xfrm>
          <a:off x="895316" y="1951567"/>
          <a:ext cx="722614" cy="72261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4412A4-1112-43F8-8088-B2288D6EAF6B}">
      <dsp:nvSpPr>
        <dsp:cNvPr id="0" name=""/>
        <dsp:cNvSpPr/>
      </dsp:nvSpPr>
      <dsp:spPr>
        <a:xfrm>
          <a:off x="1348222" y="2891475"/>
          <a:ext cx="8196770" cy="57809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6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формувати облікові регістри;</a:t>
          </a:r>
        </a:p>
      </dsp:txBody>
      <dsp:txXfrm>
        <a:off x="1348222" y="2891475"/>
        <a:ext cx="8196770" cy="578091"/>
      </dsp:txXfrm>
    </dsp:sp>
    <dsp:sp modelId="{754C7C41-CD15-4A45-A875-187D0FFF28BC}">
      <dsp:nvSpPr>
        <dsp:cNvPr id="0" name=""/>
        <dsp:cNvSpPr/>
      </dsp:nvSpPr>
      <dsp:spPr>
        <a:xfrm>
          <a:off x="986915" y="2819213"/>
          <a:ext cx="722614" cy="72261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BD108F-88FF-4A77-809D-FC3A79DA3825}">
      <dsp:nvSpPr>
        <dsp:cNvPr id="0" name=""/>
        <dsp:cNvSpPr/>
      </dsp:nvSpPr>
      <dsp:spPr>
        <a:xfrm>
          <a:off x="1256623" y="3759121"/>
          <a:ext cx="8288369" cy="57809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6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працювати на комп'ютері;</a:t>
          </a:r>
        </a:p>
      </dsp:txBody>
      <dsp:txXfrm>
        <a:off x="1256623" y="3759121"/>
        <a:ext cx="8288369" cy="578091"/>
      </dsp:txXfrm>
    </dsp:sp>
    <dsp:sp modelId="{72904F24-533E-4076-A535-02B87129602E}">
      <dsp:nvSpPr>
        <dsp:cNvPr id="0" name=""/>
        <dsp:cNvSpPr/>
      </dsp:nvSpPr>
      <dsp:spPr>
        <a:xfrm>
          <a:off x="895316" y="3686859"/>
          <a:ext cx="722614" cy="72261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1D6BB6-3A08-4BBF-8E7E-8428E700C626}">
      <dsp:nvSpPr>
        <dsp:cNvPr id="0" name=""/>
        <dsp:cNvSpPr/>
      </dsp:nvSpPr>
      <dsp:spPr>
        <a:xfrm>
          <a:off x="969740" y="4626131"/>
          <a:ext cx="8575252" cy="57809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6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контролювати</a:t>
          </a:r>
          <a:r>
            <a:rPr lang="ru-RU" sz="1500" kern="1200" dirty="0"/>
            <a:t> та </a:t>
          </a:r>
          <a:r>
            <a:rPr lang="ru-RU" sz="1500" kern="1200" dirty="0" err="1"/>
            <a:t>аналізувати</a:t>
          </a:r>
          <a:r>
            <a:rPr lang="ru-RU" sz="1500" kern="1200" dirty="0"/>
            <a:t> </a:t>
          </a:r>
          <a:r>
            <a:rPr lang="ru-RU" sz="1500" kern="1200" dirty="0" err="1"/>
            <a:t>господарську</a:t>
          </a:r>
          <a:r>
            <a:rPr lang="ru-RU" sz="1500" kern="1200" dirty="0"/>
            <a:t> </a:t>
          </a:r>
          <a:r>
            <a:rPr lang="ru-RU" sz="1500" kern="1200" dirty="0" err="1"/>
            <a:t>діяльність</a:t>
          </a:r>
          <a:r>
            <a:rPr lang="ru-RU" sz="1500" kern="1200" dirty="0"/>
            <a:t> на </a:t>
          </a:r>
          <a:r>
            <a:rPr lang="ru-RU" sz="1500" kern="1200" dirty="0" err="1"/>
            <a:t>підприємстві</a:t>
          </a:r>
          <a:r>
            <a:rPr lang="ru-RU" sz="1500" kern="1200" dirty="0"/>
            <a:t>; </a:t>
          </a:r>
        </a:p>
      </dsp:txBody>
      <dsp:txXfrm>
        <a:off x="969740" y="4626131"/>
        <a:ext cx="8575252" cy="578091"/>
      </dsp:txXfrm>
    </dsp:sp>
    <dsp:sp modelId="{22EADDA6-42D3-4A26-8850-933AD004DD6B}">
      <dsp:nvSpPr>
        <dsp:cNvPr id="0" name=""/>
        <dsp:cNvSpPr/>
      </dsp:nvSpPr>
      <dsp:spPr>
        <a:xfrm>
          <a:off x="608433" y="4553869"/>
          <a:ext cx="722614" cy="72261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88F011-A4B4-4ED4-ACED-20EC480523F8}">
      <dsp:nvSpPr>
        <dsp:cNvPr id="0" name=""/>
        <dsp:cNvSpPr/>
      </dsp:nvSpPr>
      <dsp:spPr>
        <a:xfrm>
          <a:off x="446227" y="5493777"/>
          <a:ext cx="9098765" cy="57809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6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складати фінансову та податкову звітність.</a:t>
          </a:r>
        </a:p>
      </dsp:txBody>
      <dsp:txXfrm>
        <a:off x="446227" y="5493777"/>
        <a:ext cx="9098765" cy="578091"/>
      </dsp:txXfrm>
    </dsp:sp>
    <dsp:sp modelId="{A149A211-201F-40A4-B32A-3D6AAF2E351C}">
      <dsp:nvSpPr>
        <dsp:cNvPr id="0" name=""/>
        <dsp:cNvSpPr/>
      </dsp:nvSpPr>
      <dsp:spPr>
        <a:xfrm>
          <a:off x="84919" y="5421516"/>
          <a:ext cx="722614" cy="72261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8BE91-5CF0-493B-A821-14753A942AAF}">
      <dsp:nvSpPr>
        <dsp:cNvPr id="0" name=""/>
        <dsp:cNvSpPr/>
      </dsp:nvSpPr>
      <dsp:spPr>
        <a:xfrm>
          <a:off x="0" y="340552"/>
          <a:ext cx="11362265" cy="12190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1838" tIns="374904" rIns="8818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Бухгалтер повинен </a:t>
          </a:r>
          <a:r>
            <a:rPr lang="ru-RU" sz="1800" kern="1200" dirty="0" err="1"/>
            <a:t>мати</a:t>
          </a:r>
          <a:r>
            <a:rPr lang="ru-RU" sz="1800" kern="1200" dirty="0"/>
            <a:t> </a:t>
          </a:r>
          <a:r>
            <a:rPr lang="ru-RU" sz="1800" kern="1200" dirty="0" err="1"/>
            <a:t>міцну</a:t>
          </a:r>
          <a:r>
            <a:rPr lang="ru-RU" sz="1800" kern="1200" dirty="0"/>
            <a:t> </a:t>
          </a:r>
          <a:r>
            <a:rPr lang="ru-RU" sz="1800" kern="1200" dirty="0" err="1"/>
            <a:t>теоретичну</a:t>
          </a:r>
          <a:r>
            <a:rPr lang="ru-RU" sz="1800" kern="1200" dirty="0"/>
            <a:t> базу, </a:t>
          </a:r>
          <a:r>
            <a:rPr lang="ru-RU" sz="1800" kern="1200" dirty="0" err="1"/>
            <a:t>вільно</a:t>
          </a:r>
          <a:r>
            <a:rPr lang="ru-RU" sz="1800" kern="1200" dirty="0"/>
            <a:t> </a:t>
          </a:r>
          <a:r>
            <a:rPr lang="ru-RU" sz="1800" kern="1200" dirty="0" err="1"/>
            <a:t>володіти</a:t>
          </a:r>
          <a:r>
            <a:rPr lang="ru-RU" sz="1800" kern="1200" dirty="0"/>
            <a:t> </a:t>
          </a:r>
          <a:r>
            <a:rPr lang="ru-RU" sz="1800" kern="1200" dirty="0" err="1"/>
            <a:t>професійною</a:t>
          </a:r>
          <a:r>
            <a:rPr lang="ru-RU" sz="1800" kern="1200" dirty="0"/>
            <a:t> </a:t>
          </a:r>
          <a:r>
            <a:rPr lang="ru-RU" sz="1800" kern="1200" dirty="0" err="1"/>
            <a:t>термінологією</a:t>
          </a:r>
          <a:r>
            <a:rPr lang="ru-RU" sz="1800" kern="1200" dirty="0"/>
            <a:t>, </a:t>
          </a:r>
          <a:r>
            <a:rPr lang="ru-RU" sz="1800" kern="1200" dirty="0" err="1"/>
            <a:t>вміти</a:t>
          </a:r>
          <a:r>
            <a:rPr lang="ru-RU" sz="1800" kern="1200" dirty="0"/>
            <a:t> </a:t>
          </a:r>
          <a:r>
            <a:rPr lang="ru-RU" sz="1800" kern="1200" dirty="0" err="1"/>
            <a:t>користуватися</a:t>
          </a:r>
          <a:r>
            <a:rPr lang="ru-RU" sz="1800" kern="1200" dirty="0"/>
            <a:t> </a:t>
          </a:r>
          <a:r>
            <a:rPr lang="ru-RU" sz="1800" kern="1200" dirty="0" err="1"/>
            <a:t>комп’ютером</a:t>
          </a:r>
          <a:r>
            <a:rPr lang="ru-RU" sz="1800" kern="1200" dirty="0"/>
            <a:t> та </a:t>
          </a:r>
          <a:r>
            <a:rPr lang="ru-RU" sz="1800" kern="1200" dirty="0" err="1"/>
            <a:t>іншою</a:t>
          </a:r>
          <a:r>
            <a:rPr lang="ru-RU" sz="1800" kern="1200" dirty="0"/>
            <a:t> </a:t>
          </a:r>
          <a:r>
            <a:rPr lang="ru-RU" sz="1800" kern="1200" dirty="0" err="1"/>
            <a:t>офісною</a:t>
          </a:r>
          <a:r>
            <a:rPr lang="ru-RU" sz="1800" kern="1200" dirty="0"/>
            <a:t> </a:t>
          </a:r>
          <a:r>
            <a:rPr lang="ru-RU" sz="1800" kern="1200" dirty="0" err="1"/>
            <a:t>технікою</a:t>
          </a:r>
          <a:r>
            <a:rPr lang="ru-RU" sz="1800" kern="1200" dirty="0"/>
            <a:t>, </a:t>
          </a:r>
          <a:r>
            <a:rPr lang="ru-RU" sz="1800" kern="1200" dirty="0" err="1"/>
            <a:t>знання</a:t>
          </a:r>
          <a:r>
            <a:rPr lang="ru-RU" sz="1800" kern="1200" dirty="0"/>
            <a:t> </a:t>
          </a:r>
          <a:r>
            <a:rPr lang="ru-RU" sz="1800" kern="1200" dirty="0" err="1"/>
            <a:t>програм</a:t>
          </a:r>
          <a:r>
            <a:rPr lang="ru-RU" sz="1800" kern="1200" dirty="0"/>
            <a:t> для </a:t>
          </a:r>
          <a:r>
            <a:rPr lang="ru-RU" sz="1800" kern="1200" dirty="0" err="1"/>
            <a:t>ведення</a:t>
          </a:r>
          <a:r>
            <a:rPr lang="ru-RU" sz="1800" kern="1200" dirty="0"/>
            <a:t> </a:t>
          </a:r>
          <a:r>
            <a:rPr lang="ru-RU" sz="1800" kern="1200" dirty="0" err="1"/>
            <a:t>обліку</a:t>
          </a:r>
          <a:r>
            <a:rPr lang="ru-RU" sz="1800" kern="1200" dirty="0"/>
            <a:t> також є </a:t>
          </a:r>
          <a:r>
            <a:rPr lang="ru-RU" sz="1800" kern="1200" dirty="0" err="1"/>
            <a:t>обов’язковим</a:t>
          </a:r>
          <a:r>
            <a:rPr lang="ru-RU" sz="1800" kern="1200" dirty="0"/>
            <a:t>. </a:t>
          </a:r>
        </a:p>
      </dsp:txBody>
      <dsp:txXfrm>
        <a:off x="0" y="340552"/>
        <a:ext cx="11362265" cy="1219050"/>
      </dsp:txXfrm>
    </dsp:sp>
    <dsp:sp modelId="{1BBD371E-F8E3-4141-A512-E0A25F11DB0E}">
      <dsp:nvSpPr>
        <dsp:cNvPr id="0" name=""/>
        <dsp:cNvSpPr/>
      </dsp:nvSpPr>
      <dsp:spPr>
        <a:xfrm>
          <a:off x="568113" y="74872"/>
          <a:ext cx="7953585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627" tIns="0" rIns="30062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Знання</a:t>
          </a:r>
          <a:endParaRPr lang="ru-RU" sz="1800" kern="1200" dirty="0"/>
        </a:p>
      </dsp:txBody>
      <dsp:txXfrm>
        <a:off x="594052" y="100811"/>
        <a:ext cx="7901707" cy="479482"/>
      </dsp:txXfrm>
    </dsp:sp>
    <dsp:sp modelId="{C5392051-3523-4302-A195-3557DEAD872C}">
      <dsp:nvSpPr>
        <dsp:cNvPr id="0" name=""/>
        <dsp:cNvSpPr/>
      </dsp:nvSpPr>
      <dsp:spPr>
        <a:xfrm>
          <a:off x="0" y="1922482"/>
          <a:ext cx="11362265" cy="12190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1838" tIns="374904" rIns="8818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/>
            <a:t>Наявність</a:t>
          </a:r>
          <a:r>
            <a:rPr lang="ru-RU" sz="1800" kern="1200" dirty="0"/>
            <a:t> </a:t>
          </a:r>
          <a:r>
            <a:rPr lang="ru-RU" sz="1800" kern="1200" dirty="0" err="1"/>
            <a:t>досвіду</a:t>
          </a:r>
          <a:r>
            <a:rPr lang="ru-RU" sz="1800" kern="1200" dirty="0"/>
            <a:t> </a:t>
          </a:r>
          <a:r>
            <a:rPr lang="ru-RU" sz="1800" kern="1200" dirty="0" err="1"/>
            <a:t>створює</a:t>
          </a:r>
          <a:r>
            <a:rPr lang="ru-RU" sz="1800" kern="1200" dirty="0"/>
            <a:t> </a:t>
          </a:r>
          <a:r>
            <a:rPr lang="ru-RU" sz="1800" kern="1200" dirty="0" err="1"/>
            <a:t>додаткові</a:t>
          </a:r>
          <a:r>
            <a:rPr lang="ru-RU" sz="1800" kern="1200" dirty="0"/>
            <a:t> </a:t>
          </a:r>
          <a:r>
            <a:rPr lang="ru-RU" sz="1800" kern="1200" dirty="0" err="1"/>
            <a:t>можливості</a:t>
          </a:r>
          <a:r>
            <a:rPr lang="ru-RU" sz="1800" kern="1200" dirty="0"/>
            <a:t> бухгалтеру </a:t>
          </a:r>
          <a:r>
            <a:rPr lang="ru-RU" sz="1800" kern="1200" dirty="0" err="1"/>
            <a:t>претендувати</a:t>
          </a:r>
          <a:r>
            <a:rPr lang="ru-RU" sz="1800" kern="1200" dirty="0"/>
            <a:t> на </a:t>
          </a:r>
          <a:r>
            <a:rPr lang="ru-RU" sz="1800" kern="1200" dirty="0" err="1"/>
            <a:t>більш</a:t>
          </a:r>
          <a:r>
            <a:rPr lang="ru-RU" sz="1800" kern="1200" dirty="0"/>
            <a:t> </a:t>
          </a:r>
          <a:r>
            <a:rPr lang="ru-RU" sz="1800" kern="1200" dirty="0" err="1"/>
            <a:t>високооплачувані</a:t>
          </a:r>
          <a:r>
            <a:rPr lang="ru-RU" sz="1800" kern="1200" dirty="0"/>
            <a:t> </a:t>
          </a:r>
          <a:r>
            <a:rPr lang="ru-RU" sz="1800" kern="1200" dirty="0" err="1"/>
            <a:t>вакансії</a:t>
          </a:r>
          <a:r>
            <a:rPr lang="ru-RU" sz="1800" kern="1200" dirty="0"/>
            <a:t> та </a:t>
          </a:r>
          <a:r>
            <a:rPr lang="ru-RU" sz="1800" kern="1200" dirty="0" err="1"/>
            <a:t>дає</a:t>
          </a:r>
          <a:r>
            <a:rPr lang="ru-RU" sz="1800" kern="1200" dirty="0"/>
            <a:t> </a:t>
          </a:r>
          <a:r>
            <a:rPr lang="ru-RU" sz="1800" kern="1200" dirty="0" err="1"/>
            <a:t>можливість</a:t>
          </a:r>
          <a:r>
            <a:rPr lang="ru-RU" sz="1800" kern="1200" dirty="0"/>
            <a:t> </a:t>
          </a:r>
          <a:r>
            <a:rPr lang="ru-RU" sz="1800" kern="1200" dirty="0" err="1"/>
            <a:t>швидше</a:t>
          </a:r>
          <a:r>
            <a:rPr lang="ru-RU" sz="1800" kern="1200" dirty="0"/>
            <a:t> </a:t>
          </a:r>
          <a:r>
            <a:rPr lang="ru-RU" sz="1800" kern="1200" dirty="0" err="1"/>
            <a:t>адаптуватися</a:t>
          </a:r>
          <a:r>
            <a:rPr lang="ru-RU" sz="1800" kern="1200" dirty="0"/>
            <a:t> на </a:t>
          </a:r>
          <a:r>
            <a:rPr lang="ru-RU" sz="1800" kern="1200" dirty="0" err="1"/>
            <a:t>робочому</a:t>
          </a:r>
          <a:r>
            <a:rPr lang="ru-RU" sz="1800" kern="1200" dirty="0"/>
            <a:t> </a:t>
          </a:r>
          <a:r>
            <a:rPr lang="ru-RU" sz="1800" kern="1200" dirty="0" err="1"/>
            <a:t>місці</a:t>
          </a:r>
          <a:r>
            <a:rPr lang="ru-RU" sz="1800" kern="1200" dirty="0"/>
            <a:t> і не </a:t>
          </a:r>
          <a:r>
            <a:rPr lang="ru-RU" sz="1800" kern="1200" dirty="0" err="1"/>
            <a:t>допускати</a:t>
          </a:r>
          <a:r>
            <a:rPr lang="ru-RU" sz="1800" kern="1200" dirty="0"/>
            <a:t> </a:t>
          </a:r>
          <a:r>
            <a:rPr lang="ru-RU" sz="1800" kern="1200" dirty="0" err="1"/>
            <a:t>помилок</a:t>
          </a:r>
          <a:r>
            <a:rPr lang="ru-RU" sz="1800" kern="1200" dirty="0"/>
            <a:t> в </a:t>
          </a:r>
          <a:r>
            <a:rPr lang="ru-RU" sz="1800" kern="1200" dirty="0" err="1"/>
            <a:t>обліку</a:t>
          </a:r>
          <a:r>
            <a:rPr lang="ru-RU" sz="1800" kern="1200" dirty="0"/>
            <a:t> та </a:t>
          </a:r>
          <a:r>
            <a:rPr lang="ru-RU" sz="1800" kern="1200" dirty="0" err="1"/>
            <a:t>складанні</a:t>
          </a:r>
          <a:r>
            <a:rPr lang="ru-RU" sz="1800" kern="1200" dirty="0"/>
            <a:t> звітності. </a:t>
          </a:r>
        </a:p>
      </dsp:txBody>
      <dsp:txXfrm>
        <a:off x="0" y="1922482"/>
        <a:ext cx="11362265" cy="1219050"/>
      </dsp:txXfrm>
    </dsp:sp>
    <dsp:sp modelId="{77185BE2-5CA7-4824-8A07-FF26907319B1}">
      <dsp:nvSpPr>
        <dsp:cNvPr id="0" name=""/>
        <dsp:cNvSpPr/>
      </dsp:nvSpPr>
      <dsp:spPr>
        <a:xfrm>
          <a:off x="568113" y="1656802"/>
          <a:ext cx="7953585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627" tIns="0" rIns="30062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Досвід</a:t>
          </a:r>
          <a:endParaRPr lang="ru-RU" sz="1800" kern="1200" dirty="0"/>
        </a:p>
      </dsp:txBody>
      <dsp:txXfrm>
        <a:off x="594052" y="1682741"/>
        <a:ext cx="7901707" cy="479482"/>
      </dsp:txXfrm>
    </dsp:sp>
    <dsp:sp modelId="{337F8469-71FF-4F5C-BF75-D132F1629938}">
      <dsp:nvSpPr>
        <dsp:cNvPr id="0" name=""/>
        <dsp:cNvSpPr/>
      </dsp:nvSpPr>
      <dsp:spPr>
        <a:xfrm>
          <a:off x="0" y="3504413"/>
          <a:ext cx="11362265" cy="992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1838" tIns="374904" rIns="8818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На цій посаді людина постійно працює з документами, листами, звітами. У зв’язку з цим наявність помилок у важливих паперах буде негативним фактором у роботі підприємства. </a:t>
          </a:r>
        </a:p>
      </dsp:txBody>
      <dsp:txXfrm>
        <a:off x="0" y="3504413"/>
        <a:ext cx="11362265" cy="992250"/>
      </dsp:txXfrm>
    </dsp:sp>
    <dsp:sp modelId="{11FA318A-47D9-4E57-A030-4F95FB7AAA93}">
      <dsp:nvSpPr>
        <dsp:cNvPr id="0" name=""/>
        <dsp:cNvSpPr/>
      </dsp:nvSpPr>
      <dsp:spPr>
        <a:xfrm>
          <a:off x="568113" y="3238733"/>
          <a:ext cx="7953585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627" tIns="0" rIns="30062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Грамотність</a:t>
          </a:r>
          <a:endParaRPr lang="ru-RU" sz="1800" kern="1200" dirty="0"/>
        </a:p>
      </dsp:txBody>
      <dsp:txXfrm>
        <a:off x="594052" y="3264672"/>
        <a:ext cx="7901707" cy="479482"/>
      </dsp:txXfrm>
    </dsp:sp>
    <dsp:sp modelId="{46A14376-D5BB-4E4D-9635-3FDBE0D3A20C}">
      <dsp:nvSpPr>
        <dsp:cNvPr id="0" name=""/>
        <dsp:cNvSpPr/>
      </dsp:nvSpPr>
      <dsp:spPr>
        <a:xfrm>
          <a:off x="0" y="4859543"/>
          <a:ext cx="11362265" cy="992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1838" tIns="374904" rIns="8818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/>
            <a:t>Володіння</a:t>
          </a:r>
          <a:r>
            <a:rPr lang="ru-RU" sz="1800" kern="1200" dirty="0"/>
            <a:t> </a:t>
          </a:r>
          <a:r>
            <a:rPr lang="ru-RU" sz="1800" kern="1200" dirty="0" err="1"/>
            <a:t>спеціальними</a:t>
          </a:r>
          <a:r>
            <a:rPr lang="ru-RU" sz="1800" kern="1200" dirty="0"/>
            <a:t> </a:t>
          </a:r>
          <a:r>
            <a:rPr lang="ru-RU" sz="1800" kern="1200" dirty="0" err="1"/>
            <a:t>бухгалтерськими</a:t>
          </a:r>
          <a:r>
            <a:rPr lang="ru-RU" sz="1800" kern="1200" dirty="0"/>
            <a:t> </a:t>
          </a:r>
          <a:r>
            <a:rPr lang="ru-RU" sz="1800" kern="1200" dirty="0" err="1"/>
            <a:t>програмами</a:t>
          </a:r>
          <a:r>
            <a:rPr lang="ru-RU" sz="1800" kern="1200" dirty="0"/>
            <a:t> </a:t>
          </a:r>
          <a:r>
            <a:rPr lang="ru-RU" sz="1800" kern="1200" dirty="0" err="1"/>
            <a:t>дозволяє</a:t>
          </a:r>
          <a:r>
            <a:rPr lang="ru-RU" sz="1800" kern="1200" dirty="0"/>
            <a:t> вести </a:t>
          </a:r>
          <a:r>
            <a:rPr lang="ru-RU" sz="1800" kern="1200" dirty="0" err="1"/>
            <a:t>повноцінний</a:t>
          </a:r>
          <a:r>
            <a:rPr lang="ru-RU" sz="1800" kern="1200" dirty="0"/>
            <a:t> </a:t>
          </a:r>
          <a:r>
            <a:rPr lang="ru-RU" sz="1800" kern="1200" dirty="0" err="1"/>
            <a:t>автоматизований</a:t>
          </a:r>
          <a:r>
            <a:rPr lang="ru-RU" sz="1800" kern="1200" dirty="0"/>
            <a:t> </a:t>
          </a:r>
          <a:r>
            <a:rPr lang="ru-RU" sz="1800" kern="1200" dirty="0" err="1"/>
            <a:t>облік</a:t>
          </a:r>
          <a:r>
            <a:rPr lang="ru-RU" sz="1800" kern="1200" dirty="0"/>
            <a:t> на </a:t>
          </a:r>
          <a:r>
            <a:rPr lang="ru-RU" sz="1800" kern="1200" dirty="0" err="1"/>
            <a:t>підприємстві</a:t>
          </a:r>
          <a:endParaRPr lang="ru-RU" sz="1800" kern="1200" dirty="0"/>
        </a:p>
      </dsp:txBody>
      <dsp:txXfrm>
        <a:off x="0" y="4859543"/>
        <a:ext cx="11362265" cy="992250"/>
      </dsp:txXfrm>
    </dsp:sp>
    <dsp:sp modelId="{479CA926-DAC5-47C8-94E7-08F7C5073090}">
      <dsp:nvSpPr>
        <dsp:cNvPr id="0" name=""/>
        <dsp:cNvSpPr/>
      </dsp:nvSpPr>
      <dsp:spPr>
        <a:xfrm>
          <a:off x="568113" y="4593863"/>
          <a:ext cx="7953585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627" tIns="0" rIns="30062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«СПБ»</a:t>
          </a:r>
          <a:endParaRPr lang="ru-RU" sz="1800" kern="1200" dirty="0"/>
        </a:p>
      </dsp:txBody>
      <dsp:txXfrm>
        <a:off x="594052" y="4619802"/>
        <a:ext cx="7901707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77C6EF-EEE1-4CC4-B8B1-AE78669F75A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56A79B-EE10-4224-B10B-26D1EA9D3F05}" type="slidenum">
              <a:rPr lang="ru-RU" smtClean="0"/>
              <a:t>‹№›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83883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C6EF-EEE1-4CC4-B8B1-AE78669F75A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79B-EE10-4224-B10B-26D1EA9D3F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7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C6EF-EEE1-4CC4-B8B1-AE78669F75A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79B-EE10-4224-B10B-26D1EA9D3F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C6EF-EEE1-4CC4-B8B1-AE78669F75A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79B-EE10-4224-B10B-26D1EA9D3F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8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77C6EF-EEE1-4CC4-B8B1-AE78669F75A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56A79B-EE10-4224-B10B-26D1EA9D3F05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79510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C6EF-EEE1-4CC4-B8B1-AE78669F75A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79B-EE10-4224-B10B-26D1EA9D3F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9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C6EF-EEE1-4CC4-B8B1-AE78669F75A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79B-EE10-4224-B10B-26D1EA9D3F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5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C6EF-EEE1-4CC4-B8B1-AE78669F75A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79B-EE10-4224-B10B-26D1EA9D3F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5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C6EF-EEE1-4CC4-B8B1-AE78669F75A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A79B-EE10-4224-B10B-26D1EA9D3F0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77C6EF-EEE1-4CC4-B8B1-AE78669F75A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56A79B-EE10-4224-B10B-26D1EA9D3F05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890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77C6EF-EEE1-4CC4-B8B1-AE78669F75A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56A79B-EE10-4224-B10B-26D1EA9D3F05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897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877C6EF-EEE1-4CC4-B8B1-AE78669F75A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C56A79B-EE10-4224-B10B-26D1EA9D3F05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060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7B009AC-DFBF-4738-A124-F0663EF9B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83" y="1923005"/>
            <a:ext cx="11184834" cy="1086238"/>
          </a:xfrm>
        </p:spPr>
        <p:txBody>
          <a:bodyPr/>
          <a:lstStyle/>
          <a:p>
            <a:r>
              <a:rPr lang="ru-RU" sz="3600" b="1" dirty="0"/>
              <a:t>Сучасні ВИМОГИ До складання фінансової звітності і ПРОФЕСІЙНИХ ЯКОСТЕЙ БУХГАЛТЕРА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FB3AD359-D09B-4FA7-9653-F240B578D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6814" y="3636435"/>
            <a:ext cx="4766825" cy="1086237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Виконала :</a:t>
            </a:r>
          </a:p>
          <a:p>
            <a:r>
              <a:rPr lang="uk-UA" dirty="0"/>
              <a:t>Студентка 3 курсу , відділенння ФОЕМ , групи БО-31 </a:t>
            </a:r>
          </a:p>
          <a:p>
            <a:r>
              <a:rPr lang="uk-UA" b="1" dirty="0"/>
              <a:t>Новохацька Катерина Сергіївна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58405B-D827-411F-ACC8-BD593EAB92B2}"/>
              </a:ext>
            </a:extLst>
          </p:cNvPr>
          <p:cNvSpPr/>
          <p:nvPr/>
        </p:nvSpPr>
        <p:spPr>
          <a:xfrm>
            <a:off x="991936" y="5011874"/>
            <a:ext cx="7341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Науковий керівник :</a:t>
            </a:r>
          </a:p>
          <a:p>
            <a:r>
              <a:rPr lang="uk-UA" dirty="0" err="1"/>
              <a:t>Сорвіна</a:t>
            </a:r>
            <a:r>
              <a:rPr lang="uk-UA" dirty="0"/>
              <a:t> Світлана Миколаївна </a:t>
            </a:r>
          </a:p>
          <a:p>
            <a:r>
              <a:rPr lang="uk-UA" dirty="0"/>
              <a:t>Викладач-методист циклової комісії  </a:t>
            </a:r>
          </a:p>
          <a:p>
            <a:r>
              <a:rPr lang="uk-UA" dirty="0"/>
              <a:t>фінансово-облікових дисциплін, оціночної діяльності та маркетингу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B28360-896F-43A8-96C1-D5EEC9AF8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76" t="4059" r="10988" b="29468"/>
          <a:stretch/>
        </p:blipFill>
        <p:spPr>
          <a:xfrm>
            <a:off x="8734550" y="3177086"/>
            <a:ext cx="2561031" cy="309117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0AD61F-42C5-4FAA-BF61-B7965B9AFC26}"/>
              </a:ext>
            </a:extLst>
          </p:cNvPr>
          <p:cNvSpPr/>
          <p:nvPr/>
        </p:nvSpPr>
        <p:spPr>
          <a:xfrm>
            <a:off x="5825965" y="357333"/>
            <a:ext cx="58171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Науково-практичний студентський круглий стіл</a:t>
            </a:r>
          </a:p>
          <a:p>
            <a:pPr algn="ctr"/>
            <a:r>
              <a:rPr lang="ru-RU" dirty="0"/>
              <a:t>«ОБЛІК І ЗВІТНІСТЬ В ІНФОРМАЦІЙНОМУ ЗАБЕЗПЕЧЕННІ</a:t>
            </a:r>
          </a:p>
          <a:p>
            <a:pPr algn="ctr"/>
            <a:r>
              <a:rPr lang="ru-RU" dirty="0"/>
              <a:t>СТАЛОГО РОЗВИТКУ ЕКОНОМІКИ»</a:t>
            </a:r>
          </a:p>
        </p:txBody>
      </p:sp>
    </p:spTree>
    <p:extLst>
      <p:ext uri="{BB962C8B-B14F-4D97-AF65-F5344CB8AC3E}">
        <p14:creationId xmlns:p14="http://schemas.microsoft.com/office/powerpoint/2010/main" val="5292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A302132-AD6A-4401-85A1-D44085E0D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12333"/>
              </p:ext>
            </p:extLst>
          </p:nvPr>
        </p:nvGraphicFramePr>
        <p:xfrm>
          <a:off x="2031999" y="212036"/>
          <a:ext cx="9629913" cy="636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E343ED-3C81-442F-BE96-ED098F95F8E2}"/>
              </a:ext>
            </a:extLst>
          </p:cNvPr>
          <p:cNvSpPr/>
          <p:nvPr/>
        </p:nvSpPr>
        <p:spPr>
          <a:xfrm>
            <a:off x="254833" y="2449972"/>
            <a:ext cx="2623278" cy="14773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Кожнен</a:t>
            </a:r>
            <a:r>
              <a:rPr lang="ru-RU" dirty="0"/>
              <a:t> бухгалтер повинен </a:t>
            </a:r>
            <a:r>
              <a:rPr lang="ru-RU" dirty="0" err="1"/>
              <a:t>уміти</a:t>
            </a:r>
            <a:r>
              <a:rPr lang="ru-RU" dirty="0"/>
              <a:t> (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основними</a:t>
            </a:r>
            <a:r>
              <a:rPr lang="ru-RU" dirty="0"/>
              <a:t> при </a:t>
            </a:r>
            <a:r>
              <a:rPr lang="ru-RU" dirty="0" err="1"/>
              <a:t>оцінці</a:t>
            </a:r>
            <a:r>
              <a:rPr lang="ru-RU" dirty="0"/>
              <a:t> </a:t>
            </a:r>
            <a:r>
              <a:rPr lang="ru-RU" dirty="0" err="1"/>
              <a:t>професійності</a:t>
            </a:r>
            <a:r>
              <a:rPr lang="ru-RU" dirty="0"/>
              <a:t> бухгалтера):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531137-94B1-41B1-A3D3-58EF322718C9}"/>
              </a:ext>
            </a:extLst>
          </p:cNvPr>
          <p:cNvCxnSpPr>
            <a:cxnSpLocks/>
          </p:cNvCxnSpPr>
          <p:nvPr/>
        </p:nvCxnSpPr>
        <p:spPr>
          <a:xfrm flipV="1">
            <a:off x="1538573" y="284922"/>
            <a:ext cx="596275" cy="2165050"/>
          </a:xfrm>
          <a:prstGeom prst="line">
            <a:avLst/>
          </a:prstGeom>
          <a:ln w="34925">
            <a:solidFill>
              <a:schemeClr val="tx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BAF2471-4186-4492-A5D2-7B2E5B8F05C6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566472" y="3927300"/>
            <a:ext cx="568376" cy="244122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273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DAF026D-ACC8-42B0-8BA6-850E9745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67" y="160867"/>
            <a:ext cx="9398000" cy="22013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/>
              <a:t>ПРОФЕСІЙНІ ЯКОСТІ БУХГАЛТЕРА</a:t>
            </a:r>
            <a:endParaRPr lang="ru-RU" sz="36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CA5BAE-6DDC-4B55-81C0-88AD6EE12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136998"/>
              </p:ext>
            </p:extLst>
          </p:nvPr>
        </p:nvGraphicFramePr>
        <p:xfrm>
          <a:off x="440267" y="660400"/>
          <a:ext cx="11362265" cy="592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2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65F769-7AEF-410B-895D-5B2E715D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579619" y="2268414"/>
            <a:ext cx="185811" cy="575269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0682BE-60BC-4042-8A87-2A8FDFFA2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9277" y="492369"/>
            <a:ext cx="4712677" cy="5926016"/>
          </a:xfrm>
        </p:spPr>
        <p:txBody>
          <a:bodyPr>
            <a:normAutofit/>
          </a:bodyPr>
          <a:lstStyle/>
          <a:p>
            <a:r>
              <a:rPr lang="ru-RU" sz="2100" dirty="0" err="1"/>
              <a:t>Крім</a:t>
            </a:r>
            <a:r>
              <a:rPr lang="ru-RU" sz="2100" dirty="0"/>
              <a:t> </a:t>
            </a:r>
            <a:r>
              <a:rPr lang="ru-RU" sz="2100" dirty="0" err="1"/>
              <a:t>професійних</a:t>
            </a:r>
            <a:r>
              <a:rPr lang="ru-RU" sz="2100" dirty="0"/>
              <a:t> </a:t>
            </a:r>
            <a:r>
              <a:rPr lang="ru-RU" sz="2100" dirty="0" err="1"/>
              <a:t>вимог</a:t>
            </a:r>
            <a:r>
              <a:rPr lang="ru-RU" sz="2100" dirty="0"/>
              <a:t> до бухгалтера </a:t>
            </a:r>
            <a:r>
              <a:rPr lang="ru-RU" sz="2100" dirty="0" err="1"/>
              <a:t>пред’являються</a:t>
            </a:r>
            <a:r>
              <a:rPr lang="ru-RU" sz="2100" dirty="0"/>
              <a:t> і </a:t>
            </a:r>
            <a:r>
              <a:rPr lang="ru-RU" sz="2100" dirty="0" err="1"/>
              <a:t>індивідуальні</a:t>
            </a:r>
            <a:r>
              <a:rPr lang="ru-RU" sz="2100" dirty="0"/>
              <a:t>, </a:t>
            </a:r>
            <a:r>
              <a:rPr lang="ru-RU" sz="2100" dirty="0" err="1"/>
              <a:t>серед</a:t>
            </a:r>
            <a:r>
              <a:rPr lang="ru-RU" sz="2100" dirty="0"/>
              <a:t> </a:t>
            </a:r>
            <a:r>
              <a:rPr lang="ru-RU" sz="2100" dirty="0" err="1"/>
              <a:t>яких</a:t>
            </a:r>
            <a:r>
              <a:rPr lang="ru-RU" sz="2100" dirty="0"/>
              <a:t> </a:t>
            </a:r>
            <a:r>
              <a:rPr lang="ru-RU" sz="2100" dirty="0" err="1"/>
              <a:t>доцільно</a:t>
            </a:r>
            <a:r>
              <a:rPr lang="ru-RU" sz="2100" dirty="0"/>
              <a:t> </a:t>
            </a:r>
            <a:r>
              <a:rPr lang="ru-RU" sz="2100" dirty="0" err="1"/>
              <a:t>виділити</a:t>
            </a:r>
            <a:r>
              <a:rPr lang="ru-RU" sz="2100" dirty="0"/>
              <a:t>: </a:t>
            </a:r>
            <a:r>
              <a:rPr lang="ru-RU" sz="2100" dirty="0" err="1"/>
              <a:t>скрупульозне</a:t>
            </a:r>
            <a:r>
              <a:rPr lang="ru-RU" sz="2100" dirty="0"/>
              <a:t> </a:t>
            </a:r>
            <a:r>
              <a:rPr lang="ru-RU" sz="2100" dirty="0" err="1"/>
              <a:t>ставлення</a:t>
            </a:r>
            <a:r>
              <a:rPr lang="ru-RU" sz="2100" dirty="0"/>
              <a:t> до деталей; </a:t>
            </a:r>
            <a:r>
              <a:rPr lang="ru-RU" sz="2100" dirty="0" err="1"/>
              <a:t>уважність</a:t>
            </a:r>
            <a:r>
              <a:rPr lang="ru-RU" sz="2100" dirty="0"/>
              <a:t>; </a:t>
            </a:r>
            <a:r>
              <a:rPr lang="ru-RU" sz="2100" dirty="0" err="1"/>
              <a:t>вміння</a:t>
            </a:r>
            <a:r>
              <a:rPr lang="ru-RU" sz="2100" dirty="0"/>
              <a:t> </a:t>
            </a:r>
            <a:r>
              <a:rPr lang="ru-RU" sz="2100" dirty="0" err="1"/>
              <a:t>працювати</a:t>
            </a:r>
            <a:r>
              <a:rPr lang="ru-RU" sz="2100" dirty="0"/>
              <a:t> з великим </a:t>
            </a:r>
            <a:r>
              <a:rPr lang="ru-RU" sz="2100" dirty="0" err="1"/>
              <a:t>об’ємом</a:t>
            </a:r>
            <a:r>
              <a:rPr lang="ru-RU" sz="2100" dirty="0"/>
              <a:t> </a:t>
            </a:r>
            <a:r>
              <a:rPr lang="ru-RU" sz="2100" dirty="0" err="1"/>
              <a:t>інформації</a:t>
            </a:r>
            <a:r>
              <a:rPr lang="ru-RU" sz="2100" dirty="0"/>
              <a:t>; </a:t>
            </a:r>
            <a:r>
              <a:rPr lang="ru-RU" sz="2100" dirty="0" err="1"/>
              <a:t>оперативність</a:t>
            </a:r>
            <a:r>
              <a:rPr lang="ru-RU" sz="2100" dirty="0"/>
              <a:t> у </a:t>
            </a:r>
            <a:r>
              <a:rPr lang="ru-RU" sz="2100" dirty="0" err="1"/>
              <a:t>вирішенні</a:t>
            </a:r>
            <a:r>
              <a:rPr lang="ru-RU" sz="2100" dirty="0"/>
              <a:t> </a:t>
            </a:r>
            <a:r>
              <a:rPr lang="ru-RU" sz="2100" dirty="0" err="1"/>
              <a:t>поставлених</a:t>
            </a:r>
            <a:r>
              <a:rPr lang="ru-RU" sz="2100" dirty="0"/>
              <a:t> </a:t>
            </a:r>
            <a:r>
              <a:rPr lang="ru-RU" sz="2100" dirty="0" err="1"/>
              <a:t>завдань</a:t>
            </a:r>
            <a:r>
              <a:rPr lang="ru-RU" sz="2100" dirty="0"/>
              <a:t>; </a:t>
            </a:r>
            <a:r>
              <a:rPr lang="ru-RU" sz="2100" dirty="0" err="1"/>
              <a:t>емоційна</a:t>
            </a:r>
            <a:r>
              <a:rPr lang="ru-RU" sz="2100" dirty="0"/>
              <a:t> </a:t>
            </a:r>
            <a:r>
              <a:rPr lang="ru-RU" sz="2100" dirty="0" err="1"/>
              <a:t>стійкість</a:t>
            </a:r>
            <a:r>
              <a:rPr lang="ru-RU" sz="2100" dirty="0"/>
              <a:t>; </a:t>
            </a:r>
            <a:r>
              <a:rPr lang="ru-RU" sz="2100" dirty="0" err="1"/>
              <a:t>висока</a:t>
            </a:r>
            <a:r>
              <a:rPr lang="ru-RU" sz="2100" dirty="0"/>
              <a:t> </a:t>
            </a:r>
            <a:r>
              <a:rPr lang="ru-RU" sz="2100" dirty="0" err="1"/>
              <a:t>працездатність</a:t>
            </a:r>
            <a:r>
              <a:rPr lang="ru-RU" sz="2100" dirty="0"/>
              <a:t>; </a:t>
            </a:r>
            <a:r>
              <a:rPr lang="ru-RU" sz="2100" dirty="0" err="1"/>
              <a:t>бажання</a:t>
            </a:r>
            <a:r>
              <a:rPr lang="ru-RU" sz="2100" dirty="0"/>
              <a:t> </a:t>
            </a:r>
            <a:r>
              <a:rPr lang="ru-RU" sz="2100" dirty="0" err="1"/>
              <a:t>розвиватися</a:t>
            </a:r>
            <a:r>
              <a:rPr lang="ru-RU" sz="2100" dirty="0"/>
              <a:t>; </a:t>
            </a:r>
            <a:r>
              <a:rPr lang="ru-RU" sz="2100" dirty="0" err="1"/>
              <a:t>прагнення</a:t>
            </a:r>
            <a:r>
              <a:rPr lang="ru-RU" sz="2100" dirty="0"/>
              <a:t> до </a:t>
            </a:r>
            <a:r>
              <a:rPr lang="ru-RU" sz="2100" dirty="0" err="1"/>
              <a:t>підвищення</a:t>
            </a:r>
            <a:r>
              <a:rPr lang="ru-RU" sz="2100" dirty="0"/>
              <a:t> </a:t>
            </a:r>
            <a:r>
              <a:rPr lang="ru-RU" sz="2100" dirty="0" err="1"/>
              <a:t>професійного</a:t>
            </a:r>
            <a:r>
              <a:rPr lang="ru-RU" sz="2100" dirty="0"/>
              <a:t> </a:t>
            </a:r>
            <a:r>
              <a:rPr lang="ru-RU" sz="2100" dirty="0" err="1"/>
              <a:t>рівня</a:t>
            </a:r>
            <a:r>
              <a:rPr lang="ru-RU" sz="2100" dirty="0"/>
              <a:t>; </a:t>
            </a:r>
            <a:r>
              <a:rPr lang="ru-RU" sz="2100" dirty="0" err="1"/>
              <a:t>професіоналізм</a:t>
            </a:r>
            <a:r>
              <a:rPr lang="ru-RU" sz="2100" dirty="0"/>
              <a:t>; </a:t>
            </a:r>
            <a:r>
              <a:rPr lang="ru-RU" sz="2100" dirty="0" err="1"/>
              <a:t>вміння</a:t>
            </a:r>
            <a:r>
              <a:rPr lang="ru-RU" sz="2100" dirty="0"/>
              <a:t> </a:t>
            </a:r>
            <a:r>
              <a:rPr lang="ru-RU" sz="2100" dirty="0" err="1"/>
              <a:t>самостійно</a:t>
            </a:r>
            <a:r>
              <a:rPr lang="ru-RU" sz="2100" dirty="0"/>
              <a:t> </a:t>
            </a:r>
            <a:r>
              <a:rPr lang="ru-RU" sz="2100" dirty="0" err="1"/>
              <a:t>вирішувати</a:t>
            </a:r>
            <a:r>
              <a:rPr lang="ru-RU" sz="2100" dirty="0"/>
              <a:t> </a:t>
            </a:r>
            <a:r>
              <a:rPr lang="ru-RU" sz="2100" dirty="0" err="1"/>
              <a:t>поставлені</a:t>
            </a:r>
            <a:r>
              <a:rPr lang="ru-RU" sz="2100" dirty="0"/>
              <a:t> </a:t>
            </a:r>
            <a:r>
              <a:rPr lang="ru-RU" sz="2100" dirty="0" err="1"/>
              <a:t>завдання</a:t>
            </a:r>
            <a:r>
              <a:rPr lang="ru-RU" sz="2100" dirty="0"/>
              <a:t>; </a:t>
            </a:r>
            <a:r>
              <a:rPr lang="ru-RU" sz="2100" dirty="0" err="1"/>
              <a:t>готовність</a:t>
            </a:r>
            <a:r>
              <a:rPr lang="ru-RU" sz="2100" dirty="0"/>
              <a:t> до </a:t>
            </a:r>
            <a:r>
              <a:rPr lang="ru-RU" sz="2100" dirty="0" err="1"/>
              <a:t>роботи</a:t>
            </a:r>
            <a:r>
              <a:rPr lang="ru-RU" sz="2100" dirty="0"/>
              <a:t> в </a:t>
            </a:r>
            <a:r>
              <a:rPr lang="ru-RU" sz="2100" dirty="0" err="1"/>
              <a:t>команді</a:t>
            </a:r>
            <a:r>
              <a:rPr lang="ru-RU" sz="2100" dirty="0"/>
              <a:t>; </a:t>
            </a:r>
            <a:r>
              <a:rPr lang="ru-RU" sz="2100" dirty="0" err="1"/>
              <a:t>організаторські</a:t>
            </a:r>
            <a:r>
              <a:rPr lang="ru-RU" sz="2100" dirty="0"/>
              <a:t> </a:t>
            </a:r>
            <a:r>
              <a:rPr lang="ru-RU" sz="2100" dirty="0" err="1"/>
              <a:t>здібності</a:t>
            </a:r>
            <a:r>
              <a:rPr lang="ru-RU" sz="2100" dirty="0"/>
              <a:t>; </a:t>
            </a:r>
            <a:r>
              <a:rPr lang="ru-RU" sz="2100" dirty="0" err="1"/>
              <a:t>креативність</a:t>
            </a:r>
            <a:r>
              <a:rPr lang="ru-RU" sz="2100" dirty="0"/>
              <a:t> та </a:t>
            </a:r>
            <a:r>
              <a:rPr lang="ru-RU" sz="2100" dirty="0" err="1"/>
              <a:t>гнучкість</a:t>
            </a:r>
            <a:r>
              <a:rPr lang="ru-RU" sz="2100" dirty="0"/>
              <a:t>; </a:t>
            </a:r>
            <a:r>
              <a:rPr lang="ru-RU" sz="2100" dirty="0" err="1"/>
              <a:t>відповідальність</a:t>
            </a:r>
            <a:r>
              <a:rPr lang="ru-RU" sz="2100" dirty="0"/>
              <a:t>; </a:t>
            </a:r>
            <a:r>
              <a:rPr lang="ru-RU" sz="2100" dirty="0" err="1"/>
              <a:t>пунктуальність</a:t>
            </a:r>
            <a:r>
              <a:rPr lang="ru-RU" sz="2100" dirty="0"/>
              <a:t>; </a:t>
            </a:r>
            <a:r>
              <a:rPr lang="ru-RU" sz="2100" dirty="0" err="1"/>
              <a:t>акуратність</a:t>
            </a:r>
            <a:r>
              <a:rPr lang="ru-RU" dirty="0"/>
              <a:t>. </a:t>
            </a:r>
          </a:p>
        </p:txBody>
      </p:sp>
      <p:pic>
        <p:nvPicPr>
          <p:cNvPr id="7" name="Місце для зображення 6">
            <a:extLst>
              <a:ext uri="{FF2B5EF4-FFF2-40B4-BE49-F238E27FC236}">
                <a16:creationId xmlns:a16="http://schemas.microsoft.com/office/drawing/2014/main" id="{F19E3FB7-15C5-4952-87FB-94EEC49BA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389" r="938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755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5B3D735-4FE9-446C-9A33-F5B40BBA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C20C18-0925-4623-A0D2-9284494E1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3231" y="417944"/>
            <a:ext cx="5475531" cy="3011056"/>
          </a:xfrm>
        </p:spPr>
        <p:txBody>
          <a:bodyPr>
            <a:noAutofit/>
          </a:bodyPr>
          <a:lstStyle/>
          <a:p>
            <a:r>
              <a:rPr lang="ru-RU" sz="2400" dirty="0" err="1"/>
              <a:t>Вимоги</a:t>
            </a:r>
            <a:r>
              <a:rPr lang="ru-RU" sz="2400" dirty="0"/>
              <a:t> до морально-</a:t>
            </a:r>
            <a:r>
              <a:rPr lang="ru-RU" sz="2400" dirty="0" err="1"/>
              <a:t>етичних</a:t>
            </a:r>
            <a:r>
              <a:rPr lang="ru-RU" sz="2400" dirty="0"/>
              <a:t> </a:t>
            </a:r>
            <a:r>
              <a:rPr lang="ru-RU" sz="2400" dirty="0" err="1"/>
              <a:t>якостей</a:t>
            </a:r>
            <a:r>
              <a:rPr lang="ru-RU" sz="2400" dirty="0"/>
              <a:t> </a:t>
            </a:r>
            <a:r>
              <a:rPr lang="ru-RU" sz="2400" dirty="0" err="1"/>
              <a:t>облікових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поведінка</a:t>
            </a:r>
            <a:r>
              <a:rPr lang="ru-RU" sz="2400" dirty="0"/>
              <a:t> і культура </a:t>
            </a:r>
            <a:r>
              <a:rPr lang="ru-RU" sz="2400" dirty="0" err="1"/>
              <a:t>професійної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закладені</a:t>
            </a:r>
            <a:r>
              <a:rPr lang="ru-RU" sz="2400" dirty="0"/>
              <a:t> в такому </a:t>
            </a:r>
            <a:r>
              <a:rPr lang="ru-RU" sz="2400" dirty="0" err="1"/>
              <a:t>понятті</a:t>
            </a:r>
            <a:r>
              <a:rPr lang="ru-RU" sz="2400" dirty="0"/>
              <a:t> як «</a:t>
            </a:r>
            <a:r>
              <a:rPr lang="ru-RU" sz="2400" dirty="0" err="1"/>
              <a:t>професійна</a:t>
            </a:r>
            <a:r>
              <a:rPr lang="ru-RU" sz="2400" dirty="0"/>
              <a:t> </a:t>
            </a:r>
            <a:r>
              <a:rPr lang="ru-RU" sz="2400" dirty="0" err="1"/>
              <a:t>етика</a:t>
            </a:r>
            <a:r>
              <a:rPr lang="ru-RU" sz="2400" dirty="0"/>
              <a:t>». </a:t>
            </a:r>
          </a:p>
          <a:p>
            <a:r>
              <a:rPr lang="ru-RU" sz="2400" dirty="0"/>
              <a:t>В </a:t>
            </a:r>
            <a:r>
              <a:rPr lang="ru-RU" sz="2400" dirty="0" err="1"/>
              <a:t>ринкових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отримати</a:t>
            </a:r>
            <a:r>
              <a:rPr lang="ru-RU" sz="2400" dirty="0"/>
              <a:t> </a:t>
            </a:r>
            <a:r>
              <a:rPr lang="ru-RU" sz="2400" dirty="0" err="1"/>
              <a:t>гідну</a:t>
            </a:r>
            <a:r>
              <a:rPr lang="ru-RU" sz="2400" dirty="0"/>
              <a:t> роботу, </a:t>
            </a:r>
            <a:r>
              <a:rPr lang="ru-RU" sz="2400" dirty="0" err="1"/>
              <a:t>спеціалісту</a:t>
            </a:r>
            <a:r>
              <a:rPr lang="ru-RU" sz="2400" dirty="0"/>
              <a:t> з </a:t>
            </a:r>
            <a:r>
              <a:rPr lang="ru-RU" sz="2400" dirty="0" err="1"/>
              <a:t>бухгалтерського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 </a:t>
            </a:r>
            <a:r>
              <a:rPr lang="ru-RU" sz="2400" dirty="0" err="1"/>
              <a:t>недостатньо</a:t>
            </a:r>
            <a:r>
              <a:rPr lang="ru-RU" sz="2400" dirty="0"/>
              <a:t>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відповідну</a:t>
            </a:r>
            <a:r>
              <a:rPr lang="ru-RU" sz="2400" dirty="0"/>
              <a:t> </a:t>
            </a:r>
            <a:r>
              <a:rPr lang="ru-RU" sz="2400" dirty="0" err="1"/>
              <a:t>вищу</a:t>
            </a:r>
            <a:r>
              <a:rPr lang="ru-RU" sz="2400" dirty="0"/>
              <a:t> </a:t>
            </a:r>
            <a:r>
              <a:rPr lang="ru-RU" sz="2400" dirty="0" err="1"/>
              <a:t>освіту</a:t>
            </a:r>
            <a:r>
              <a:rPr lang="ru-RU" sz="2400" dirty="0"/>
              <a:t> та </a:t>
            </a:r>
            <a:r>
              <a:rPr lang="ru-RU" sz="2400" dirty="0" err="1"/>
              <a:t>досвід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. </a:t>
            </a:r>
            <a:r>
              <a:rPr lang="ru-RU" sz="2400" dirty="0" err="1"/>
              <a:t>Сучасний</a:t>
            </a:r>
            <a:r>
              <a:rPr lang="ru-RU" sz="2400" dirty="0"/>
              <a:t> бухгалтер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підвищувати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професійний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, </a:t>
            </a:r>
            <a:r>
              <a:rPr lang="ru-RU" sz="2400" dirty="0" err="1"/>
              <a:t>дотримуватися</a:t>
            </a:r>
            <a:r>
              <a:rPr lang="ru-RU" sz="2400" dirty="0"/>
              <a:t> </a:t>
            </a:r>
            <a:r>
              <a:rPr lang="ru-RU" sz="2400" dirty="0" err="1"/>
              <a:t>етичного</a:t>
            </a:r>
            <a:r>
              <a:rPr lang="ru-RU" sz="2400" dirty="0"/>
              <a:t> та морального </a:t>
            </a:r>
            <a:r>
              <a:rPr lang="ru-RU" sz="2400" dirty="0" err="1"/>
              <a:t>принципів</a:t>
            </a:r>
            <a:r>
              <a:rPr lang="ru-RU" sz="2400" dirty="0"/>
              <a:t>, за </a:t>
            </a:r>
            <a:r>
              <a:rPr lang="ru-RU" sz="2400" dirty="0" err="1"/>
              <a:t>вимогами</a:t>
            </a:r>
            <a:r>
              <a:rPr lang="ru-RU" sz="2400" dirty="0"/>
              <a:t> часу </a:t>
            </a:r>
            <a:r>
              <a:rPr lang="ru-RU" sz="2400" dirty="0" err="1"/>
              <a:t>підвищувати</a:t>
            </a:r>
            <a:r>
              <a:rPr lang="ru-RU" sz="2400" dirty="0"/>
              <a:t> </a:t>
            </a:r>
            <a:r>
              <a:rPr lang="ru-RU" sz="2400" dirty="0" err="1"/>
              <a:t>професійну</a:t>
            </a:r>
            <a:r>
              <a:rPr lang="ru-RU" sz="2400" dirty="0"/>
              <a:t> </a:t>
            </a:r>
            <a:r>
              <a:rPr lang="ru-RU" sz="2400" dirty="0" err="1"/>
              <a:t>кваліфікацію</a:t>
            </a:r>
            <a:r>
              <a:rPr lang="ru-RU" sz="2400" dirty="0"/>
              <a:t>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E6AE18-6AB1-4323-AD89-4E3AA3008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4AEC0F-5D54-4883-AA04-B3335836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228" y="685800"/>
            <a:ext cx="5755034" cy="57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3AECEF3-A2B8-4047-A9D9-43E9AF6F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Багатьох</a:t>
            </a:r>
            <a:r>
              <a:rPr lang="ru-RU" sz="2400" dirty="0"/>
              <a:t> людей </a:t>
            </a:r>
            <a:r>
              <a:rPr lang="ru-RU" sz="2400" dirty="0" err="1"/>
              <a:t>приваблює</a:t>
            </a:r>
            <a:r>
              <a:rPr lang="ru-RU" sz="2400" dirty="0"/>
              <a:t>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, </a:t>
            </a:r>
            <a:r>
              <a:rPr lang="ru-RU" sz="2400" dirty="0" err="1"/>
              <a:t>отримані</a:t>
            </a:r>
            <a:r>
              <a:rPr lang="ru-RU" sz="2400" dirty="0"/>
              <a:t> в </a:t>
            </a:r>
            <a:r>
              <a:rPr lang="ru-RU" sz="2400" dirty="0" err="1"/>
              <a:t>цьому</a:t>
            </a:r>
            <a:r>
              <a:rPr lang="ru-RU" sz="2400" dirty="0"/>
              <a:t> непростому </a:t>
            </a:r>
            <a:r>
              <a:rPr lang="ru-RU" sz="2400" dirty="0" err="1"/>
              <a:t>ремеслі</a:t>
            </a:r>
            <a:r>
              <a:rPr lang="ru-RU" sz="2400" dirty="0"/>
              <a:t>,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застосовувати</a:t>
            </a:r>
            <a:r>
              <a:rPr lang="ru-RU" sz="2400" dirty="0"/>
              <a:t> в </a:t>
            </a:r>
            <a:r>
              <a:rPr lang="ru-RU" sz="2400" dirty="0" err="1"/>
              <a:t>інших</a:t>
            </a:r>
            <a:r>
              <a:rPr lang="ru-RU" sz="2400" dirty="0"/>
              <a:t> сферах.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спеціальність</a:t>
            </a:r>
            <a:r>
              <a:rPr lang="ru-RU" sz="2400" dirty="0"/>
              <a:t> на </a:t>
            </a:r>
            <a:r>
              <a:rPr lang="ru-RU" sz="2400" dirty="0" err="1"/>
              <a:t>сьогодні</a:t>
            </a:r>
            <a:r>
              <a:rPr lang="ru-RU" sz="2400" dirty="0"/>
              <a:t> є </a:t>
            </a:r>
            <a:r>
              <a:rPr lang="ru-RU" sz="2400" dirty="0" err="1"/>
              <a:t>однією</a:t>
            </a:r>
            <a:r>
              <a:rPr lang="ru-RU" sz="2400" dirty="0"/>
              <a:t> з </a:t>
            </a:r>
            <a:r>
              <a:rPr lang="ru-RU" sz="2400" dirty="0" err="1"/>
              <a:t>найпоширеніших</a:t>
            </a:r>
            <a:r>
              <a:rPr lang="ru-RU" sz="2400" dirty="0"/>
              <a:t>, 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пов’язана</a:t>
            </a:r>
            <a:r>
              <a:rPr lang="ru-RU" sz="2400" dirty="0"/>
              <a:t> з </a:t>
            </a:r>
            <a:r>
              <a:rPr lang="ru-RU" sz="2400" dirty="0" err="1"/>
              <a:t>популярністю</a:t>
            </a:r>
            <a:r>
              <a:rPr lang="ru-RU" sz="2400" dirty="0"/>
              <a:t> на ринку </a:t>
            </a:r>
            <a:r>
              <a:rPr lang="ru-RU" sz="2400" dirty="0" err="1"/>
              <a:t>праці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 err="1"/>
              <a:t>Перспективи</a:t>
            </a:r>
            <a:r>
              <a:rPr lang="ru-RU" sz="2400" dirty="0"/>
              <a:t> у </a:t>
            </a:r>
            <a:r>
              <a:rPr lang="ru-RU" sz="2400" dirty="0" err="1"/>
              <a:t>бухгалтерської</a:t>
            </a:r>
            <a:r>
              <a:rPr lang="ru-RU" sz="2400" dirty="0"/>
              <a:t> </a:t>
            </a:r>
            <a:r>
              <a:rPr lang="ru-RU" sz="2400" dirty="0" err="1"/>
              <a:t>професії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розцінювати</a:t>
            </a:r>
            <a:r>
              <a:rPr lang="ru-RU" sz="2400" dirty="0"/>
              <a:t> як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непогані</a:t>
            </a:r>
            <a:r>
              <a:rPr lang="ru-RU" sz="2400" dirty="0"/>
              <a:t>.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фірм</a:t>
            </a:r>
            <a:r>
              <a:rPr lang="ru-RU" sz="2400" dirty="0"/>
              <a:t> і </a:t>
            </a:r>
            <a:r>
              <a:rPr lang="ru-RU" sz="2400" dirty="0" err="1"/>
              <a:t>підприємств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зростає</a:t>
            </a:r>
            <a:r>
              <a:rPr lang="ru-RU" sz="2400" dirty="0"/>
              <a:t>, а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працівники</a:t>
            </a:r>
            <a:r>
              <a:rPr lang="ru-RU" sz="2400" dirty="0"/>
              <a:t> </a:t>
            </a:r>
            <a:r>
              <a:rPr lang="ru-RU" sz="2400" dirty="0" err="1"/>
              <a:t>бухгалтерського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 не </a:t>
            </a:r>
            <a:r>
              <a:rPr lang="ru-RU" sz="2400" dirty="0" err="1"/>
              <a:t>залишаться</a:t>
            </a:r>
            <a:r>
              <a:rPr lang="ru-RU" sz="2400" dirty="0"/>
              <a:t> без </a:t>
            </a:r>
            <a:r>
              <a:rPr lang="ru-RU" sz="2400" dirty="0" err="1"/>
              <a:t>роботи</a:t>
            </a:r>
            <a:r>
              <a:rPr lang="ru-RU" sz="2400" dirty="0"/>
              <a:t>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В </a:t>
            </a:r>
            <a:r>
              <a:rPr lang="ru-RU" sz="2400" dirty="0" err="1"/>
              <a:t>сучасному</a:t>
            </a:r>
            <a:r>
              <a:rPr lang="ru-RU" sz="2400" dirty="0"/>
              <a:t> </a:t>
            </a:r>
            <a:r>
              <a:rPr lang="ru-RU" sz="2400" dirty="0" err="1"/>
              <a:t>світі</a:t>
            </a:r>
            <a:r>
              <a:rPr lang="ru-RU" sz="2400" dirty="0"/>
              <a:t>, </a:t>
            </a:r>
            <a:r>
              <a:rPr lang="ru-RU" sz="2400" dirty="0" err="1"/>
              <a:t>працівникам</a:t>
            </a:r>
            <a:r>
              <a:rPr lang="ru-RU" sz="2400" dirty="0"/>
              <a:t> </a:t>
            </a:r>
            <a:r>
              <a:rPr lang="ru-RU" sz="2400" dirty="0" err="1"/>
              <a:t>бухгалтерської</a:t>
            </a:r>
            <a:r>
              <a:rPr lang="ru-RU" sz="2400" dirty="0"/>
              <a:t> та </a:t>
            </a:r>
            <a:r>
              <a:rPr lang="ru-RU" sz="2400" dirty="0" err="1"/>
              <a:t>аудиторської</a:t>
            </a:r>
            <a:r>
              <a:rPr lang="ru-RU" sz="2400" dirty="0"/>
              <a:t> </a:t>
            </a:r>
            <a:r>
              <a:rPr lang="ru-RU" sz="2400" dirty="0" err="1"/>
              <a:t>сфери</a:t>
            </a:r>
            <a:r>
              <a:rPr lang="ru-RU" sz="2400" dirty="0"/>
              <a:t> </a:t>
            </a:r>
            <a:r>
              <a:rPr lang="ru-RU" sz="2400" dirty="0" err="1"/>
              <a:t>відкрито</a:t>
            </a:r>
            <a:r>
              <a:rPr lang="ru-RU" sz="2400" dirty="0"/>
              <a:t> </a:t>
            </a:r>
            <a:r>
              <a:rPr lang="ru-RU" sz="2400" dirty="0" err="1"/>
              <a:t>безліч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можливостей</a:t>
            </a:r>
            <a:r>
              <a:rPr lang="ru-RU" sz="2400" dirty="0"/>
              <a:t>. Вони </a:t>
            </a:r>
            <a:r>
              <a:rPr lang="ru-RU" sz="2400" dirty="0" err="1"/>
              <a:t>відвідують</a:t>
            </a:r>
            <a:r>
              <a:rPr lang="ru-RU" sz="2400" dirty="0"/>
              <a:t> </a:t>
            </a:r>
            <a:r>
              <a:rPr lang="ru-RU" sz="2400" dirty="0" err="1"/>
              <a:t>різноманітні</a:t>
            </a:r>
            <a:r>
              <a:rPr lang="ru-RU" sz="2400" dirty="0"/>
              <a:t> </a:t>
            </a:r>
            <a:r>
              <a:rPr lang="ru-RU" sz="2400" dirty="0" err="1"/>
              <a:t>курси</a:t>
            </a:r>
            <a:r>
              <a:rPr lang="ru-RU" sz="2400" dirty="0"/>
              <a:t> та </a:t>
            </a:r>
            <a:r>
              <a:rPr lang="ru-RU" sz="2400" dirty="0" err="1"/>
              <a:t>семінари</a:t>
            </a:r>
            <a:r>
              <a:rPr lang="ru-RU" sz="2400" dirty="0"/>
              <a:t>, </a:t>
            </a:r>
            <a:r>
              <a:rPr lang="ru-RU" sz="2400" dirty="0" err="1"/>
              <a:t>відточуючи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навички</a:t>
            </a:r>
            <a:r>
              <a:rPr lang="ru-RU" sz="2400" dirty="0"/>
              <a:t> і </a:t>
            </a:r>
            <a:r>
              <a:rPr lang="ru-RU" sz="2400" dirty="0" err="1"/>
              <a:t>професійну</a:t>
            </a:r>
            <a:r>
              <a:rPr lang="ru-RU" sz="2400" dirty="0"/>
              <a:t> </a:t>
            </a:r>
            <a:r>
              <a:rPr lang="ru-RU" sz="2400" dirty="0" err="1"/>
              <a:t>майстерність</a:t>
            </a:r>
            <a:r>
              <a:rPr lang="ru-RU" sz="2400" dirty="0"/>
              <a:t>. </a:t>
            </a:r>
            <a:r>
              <a:rPr lang="ru-RU" sz="2400" dirty="0" err="1"/>
              <a:t>Звісно</a:t>
            </a:r>
            <a:r>
              <a:rPr lang="ru-RU" sz="2400" dirty="0"/>
              <a:t>, </a:t>
            </a:r>
            <a:r>
              <a:rPr lang="ru-RU" sz="2400" dirty="0" err="1"/>
              <a:t>труднощів</a:t>
            </a:r>
            <a:r>
              <a:rPr lang="ru-RU" sz="2400" dirty="0"/>
              <a:t> </a:t>
            </a:r>
            <a:r>
              <a:rPr lang="ru-RU" sz="2400" dirty="0" err="1"/>
              <a:t>залишається</a:t>
            </a:r>
            <a:r>
              <a:rPr lang="ru-RU" sz="2400" dirty="0"/>
              <a:t> </a:t>
            </a:r>
            <a:r>
              <a:rPr lang="ru-RU" sz="2400" dirty="0" err="1"/>
              <a:t>чимало</a:t>
            </a:r>
            <a:r>
              <a:rPr lang="ru-RU" sz="2400" dirty="0"/>
              <a:t>. Але з </a:t>
            </a:r>
            <a:r>
              <a:rPr lang="ru-RU" sz="2400" dirty="0" err="1"/>
              <a:t>цим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впоратися</a:t>
            </a:r>
            <a:r>
              <a:rPr lang="ru-RU" sz="2400" dirty="0"/>
              <a:t>!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 err="1"/>
              <a:t>Отже</a:t>
            </a:r>
            <a:r>
              <a:rPr lang="ru-RU" sz="2400" dirty="0"/>
              <a:t>, </a:t>
            </a:r>
            <a:r>
              <a:rPr lang="ru-RU" sz="2400" dirty="0" err="1"/>
              <a:t>працівник</a:t>
            </a:r>
            <a:r>
              <a:rPr lang="ru-RU" sz="2400" dirty="0"/>
              <a:t> </a:t>
            </a:r>
            <a:r>
              <a:rPr lang="ru-RU" sz="2400" dirty="0" err="1"/>
              <a:t>бухгалтерського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 все-таки </a:t>
            </a:r>
            <a:r>
              <a:rPr lang="ru-RU" sz="2400" dirty="0" err="1"/>
              <a:t>залишається</a:t>
            </a:r>
            <a:r>
              <a:rPr lang="ru-RU" sz="2400" dirty="0"/>
              <a:t> </a:t>
            </a:r>
            <a:r>
              <a:rPr lang="ru-RU" sz="2400" dirty="0" err="1"/>
              <a:t>затребуваним</a:t>
            </a:r>
            <a:r>
              <a:rPr lang="ru-RU" sz="2400" dirty="0"/>
              <a:t> у наш час «на </a:t>
            </a:r>
            <a:r>
              <a:rPr lang="ru-RU" sz="2400" dirty="0" err="1"/>
              <a:t>всі</a:t>
            </a:r>
            <a:r>
              <a:rPr lang="ru-RU" sz="2400" dirty="0"/>
              <a:t> 100».</a:t>
            </a:r>
          </a:p>
        </p:txBody>
      </p:sp>
    </p:spTree>
    <p:extLst>
      <p:ext uri="{BB962C8B-B14F-4D97-AF65-F5344CB8AC3E}">
        <p14:creationId xmlns:p14="http://schemas.microsoft.com/office/powerpoint/2010/main" val="491142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2446909-6C1D-4839-82BA-454C504F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Місце для зображення 6">
            <a:extLst>
              <a:ext uri="{FF2B5EF4-FFF2-40B4-BE49-F238E27FC236}">
                <a16:creationId xmlns:a16="http://schemas.microsoft.com/office/drawing/2014/main" id="{5E7BC389-A059-44F9-B3DE-73D2D487F6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689" r="226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1C203643-AA58-4BB7-A8AC-6A7493DD7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791" y="530087"/>
            <a:ext cx="4863547" cy="5337313"/>
          </a:xfrm>
        </p:spPr>
        <p:txBody>
          <a:bodyPr>
            <a:noAutofit/>
          </a:bodyPr>
          <a:lstStyle/>
          <a:p>
            <a:r>
              <a:rPr lang="ru-RU" sz="2000" dirty="0" err="1"/>
              <a:t>Фінансова</a:t>
            </a:r>
            <a:r>
              <a:rPr lang="ru-RU" sz="2000" dirty="0"/>
              <a:t> </a:t>
            </a:r>
            <a:r>
              <a:rPr lang="ru-RU" sz="2000" dirty="0" err="1"/>
              <a:t>звітність</a:t>
            </a:r>
            <a:r>
              <a:rPr lang="ru-RU" sz="2000" dirty="0"/>
              <a:t> – </a:t>
            </a:r>
            <a:r>
              <a:rPr lang="ru-RU" sz="2000" dirty="0" err="1"/>
              <a:t>документи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про </a:t>
            </a:r>
            <a:r>
              <a:rPr lang="ru-RU" sz="2000" dirty="0" err="1"/>
              <a:t>фінансовий</a:t>
            </a:r>
            <a:r>
              <a:rPr lang="ru-RU" sz="2000" dirty="0"/>
              <a:t> стан,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, про рух </a:t>
            </a:r>
            <a:r>
              <a:rPr lang="ru-RU" sz="2000" dirty="0" err="1"/>
              <a:t>грошових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 за </a:t>
            </a:r>
            <a:r>
              <a:rPr lang="ru-RU" sz="2000" dirty="0" err="1"/>
              <a:t>звітний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</a:p>
          <a:p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звернути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фінансова</a:t>
            </a:r>
            <a:r>
              <a:rPr lang="ru-RU" sz="2000" dirty="0"/>
              <a:t> </a:t>
            </a:r>
            <a:r>
              <a:rPr lang="ru-RU" sz="2000" dirty="0" err="1"/>
              <a:t>звітність</a:t>
            </a:r>
            <a:r>
              <a:rPr lang="ru-RU" sz="2000" dirty="0"/>
              <a:t> –система </a:t>
            </a:r>
            <a:r>
              <a:rPr lang="ru-RU" sz="2000" dirty="0" err="1"/>
              <a:t>взаємопов'язаних</a:t>
            </a:r>
            <a:r>
              <a:rPr lang="ru-RU" sz="2000" dirty="0"/>
              <a:t> </a:t>
            </a:r>
            <a:r>
              <a:rPr lang="ru-RU" sz="2000" dirty="0" err="1"/>
              <a:t>узагальнених</a:t>
            </a:r>
            <a:r>
              <a:rPr lang="ru-RU" sz="2000" dirty="0"/>
              <a:t> </a:t>
            </a:r>
            <a:r>
              <a:rPr lang="ru-RU" sz="2000" dirty="0" err="1"/>
              <a:t>показників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характеризує</a:t>
            </a:r>
            <a:r>
              <a:rPr lang="ru-RU" sz="2000" dirty="0"/>
              <a:t> </a:t>
            </a:r>
            <a:r>
              <a:rPr lang="ru-RU" sz="2000" dirty="0" err="1"/>
              <a:t>фінансовий</a:t>
            </a:r>
            <a:r>
              <a:rPr lang="ru-RU" sz="2000" dirty="0"/>
              <a:t> стан </a:t>
            </a:r>
            <a:r>
              <a:rPr lang="ru-RU" sz="2000" dirty="0" err="1"/>
              <a:t>підприємства</a:t>
            </a:r>
            <a:r>
              <a:rPr lang="ru-RU" sz="2000" dirty="0"/>
              <a:t> на </a:t>
            </a:r>
            <a:r>
              <a:rPr lang="ru-RU" sz="2000" dirty="0" err="1"/>
              <a:t>визначену</a:t>
            </a:r>
            <a:r>
              <a:rPr lang="ru-RU" sz="2000" dirty="0"/>
              <a:t> дату і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за </a:t>
            </a:r>
            <a:r>
              <a:rPr lang="ru-RU" sz="2000" dirty="0" err="1"/>
              <a:t>звітний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і </a:t>
            </a:r>
            <a:r>
              <a:rPr lang="ru-RU" sz="2000" dirty="0" err="1"/>
              <a:t>базуються</a:t>
            </a:r>
            <a:r>
              <a:rPr lang="ru-RU" sz="2000" dirty="0"/>
              <a:t> на </a:t>
            </a:r>
            <a:r>
              <a:rPr lang="ru-RU" sz="2000" dirty="0" err="1"/>
              <a:t>бухгалтерському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. </a:t>
            </a:r>
            <a:r>
              <a:rPr lang="ru-RU" sz="2000" dirty="0" err="1"/>
              <a:t>Така</a:t>
            </a:r>
            <a:r>
              <a:rPr lang="ru-RU" sz="2000" dirty="0"/>
              <a:t> </a:t>
            </a:r>
            <a:r>
              <a:rPr lang="ru-RU" sz="2000" dirty="0" err="1"/>
              <a:t>звітність</a:t>
            </a:r>
            <a:r>
              <a:rPr lang="ru-RU" sz="2000" dirty="0"/>
              <a:t> </a:t>
            </a:r>
            <a:r>
              <a:rPr lang="ru-RU" sz="2000" dirty="0" err="1"/>
              <a:t>єдина</a:t>
            </a:r>
            <a:r>
              <a:rPr lang="ru-RU" sz="2000" dirty="0"/>
              <a:t> для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суб'єктів</a:t>
            </a:r>
            <a:r>
              <a:rPr lang="ru-RU" sz="2000" dirty="0"/>
              <a:t> </a:t>
            </a:r>
            <a:r>
              <a:rPr lang="ru-RU" sz="2000" dirty="0" err="1"/>
              <a:t>господарювання</a:t>
            </a:r>
            <a:r>
              <a:rPr lang="ru-RU" sz="2000" dirty="0"/>
              <a:t> і з нею </a:t>
            </a:r>
            <a:r>
              <a:rPr lang="ru-RU" sz="2000" dirty="0" err="1"/>
              <a:t>працюють</a:t>
            </a:r>
            <a:r>
              <a:rPr lang="ru-RU" sz="2000" dirty="0"/>
              <a:t> </a:t>
            </a:r>
            <a:r>
              <a:rPr lang="ru-RU" sz="2000" dirty="0" err="1"/>
              <a:t>керівники</a:t>
            </a:r>
            <a:r>
              <a:rPr lang="ru-RU" sz="2000" dirty="0"/>
              <a:t>, </a:t>
            </a:r>
            <a:r>
              <a:rPr lang="ru-RU" sz="2000" dirty="0" err="1"/>
              <a:t>замовники</a:t>
            </a:r>
            <a:r>
              <a:rPr lang="ru-RU" sz="2000" dirty="0"/>
              <a:t>, </a:t>
            </a:r>
            <a:r>
              <a:rPr lang="ru-RU" sz="2000" dirty="0" err="1"/>
              <a:t>постачальники</a:t>
            </a:r>
            <a:r>
              <a:rPr lang="ru-RU" sz="2000" dirty="0"/>
              <a:t>, банки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30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BC479-74CF-40AF-94D2-289221AF2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5" y="147428"/>
            <a:ext cx="9601200" cy="811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фінансової звітності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9ED9639-F6EE-464D-BC8A-4A6505AF2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347395"/>
              </p:ext>
            </p:extLst>
          </p:nvPr>
        </p:nvGraphicFramePr>
        <p:xfrm>
          <a:off x="165651" y="654327"/>
          <a:ext cx="11873948" cy="6056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3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BD0C09-A98F-4809-84FF-7E4AF478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30" y="258418"/>
            <a:ext cx="3280907" cy="8514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50E2FFF-B7DC-45C4-BE59-CBA0054F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627" y="281607"/>
            <a:ext cx="4757530" cy="6294783"/>
          </a:xfrm>
        </p:spPr>
        <p:txBody>
          <a:bodyPr>
            <a:noAutofit/>
          </a:bodyPr>
          <a:lstStyle/>
          <a:p>
            <a:r>
              <a:rPr lang="ru-RU" sz="2000" dirty="0" err="1"/>
              <a:t>Фінансову</a:t>
            </a:r>
            <a:r>
              <a:rPr lang="ru-RU" sz="2000" dirty="0"/>
              <a:t> </a:t>
            </a:r>
            <a:r>
              <a:rPr lang="ru-RU" sz="2000" dirty="0" err="1"/>
              <a:t>звітність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становить </a:t>
            </a:r>
            <a:r>
              <a:rPr lang="ru-RU" sz="2000" dirty="0" err="1"/>
              <a:t>суспільний</a:t>
            </a:r>
            <a:r>
              <a:rPr lang="ru-RU" sz="2000" dirty="0"/>
              <a:t> </a:t>
            </a:r>
            <a:r>
              <a:rPr lang="ru-RU" sz="2000" dirty="0" err="1"/>
              <a:t>інтерес</a:t>
            </a:r>
            <a:r>
              <a:rPr lang="ru-RU" sz="2000" dirty="0"/>
              <a:t>, </a:t>
            </a:r>
            <a:r>
              <a:rPr lang="ru-RU" sz="2000" dirty="0" err="1"/>
              <a:t>підписують</a:t>
            </a:r>
            <a:r>
              <a:rPr lang="ru-RU" sz="2000" dirty="0"/>
              <a:t> </a:t>
            </a:r>
            <a:r>
              <a:rPr lang="ru-RU" sz="2000" dirty="0" err="1"/>
              <a:t>керівник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уповноважена</a:t>
            </a:r>
            <a:r>
              <a:rPr lang="ru-RU" sz="2000" dirty="0"/>
              <a:t> особа у </a:t>
            </a:r>
            <a:r>
              <a:rPr lang="ru-RU" sz="2000" dirty="0" err="1"/>
              <a:t>визначеному</a:t>
            </a:r>
            <a:r>
              <a:rPr lang="ru-RU" sz="2000" dirty="0"/>
              <a:t> </a:t>
            </a:r>
            <a:r>
              <a:rPr lang="ru-RU" sz="2000" dirty="0" err="1"/>
              <a:t>законодавством</a:t>
            </a:r>
            <a:r>
              <a:rPr lang="ru-RU" sz="2000" dirty="0"/>
              <a:t> порядку та </a:t>
            </a:r>
            <a:r>
              <a:rPr lang="ru-RU" sz="2000" dirty="0" err="1"/>
              <a:t>головний</a:t>
            </a:r>
            <a:r>
              <a:rPr lang="ru-RU" sz="2000" dirty="0"/>
              <a:t> бухгалтер. </a:t>
            </a:r>
            <a:r>
              <a:rPr lang="ru-RU" sz="2000" dirty="0" err="1"/>
              <a:t>Фінансова</a:t>
            </a:r>
            <a:r>
              <a:rPr lang="ru-RU" sz="2000" dirty="0"/>
              <a:t> </a:t>
            </a:r>
            <a:r>
              <a:rPr lang="ru-RU" sz="2000" dirty="0" err="1"/>
              <a:t>звітність</a:t>
            </a:r>
            <a:r>
              <a:rPr lang="ru-RU" sz="2000" dirty="0"/>
              <a:t> </a:t>
            </a:r>
            <a:r>
              <a:rPr lang="ru-RU" sz="2000" dirty="0" err="1"/>
              <a:t>недержавних</a:t>
            </a:r>
            <a:r>
              <a:rPr lang="ru-RU" sz="2000" dirty="0"/>
              <a:t> </a:t>
            </a:r>
            <a:r>
              <a:rPr lang="ru-RU" sz="2000" dirty="0" err="1"/>
              <a:t>пенсійних</a:t>
            </a:r>
            <a:r>
              <a:rPr lang="ru-RU" sz="2000" dirty="0"/>
              <a:t> </a:t>
            </a:r>
            <a:r>
              <a:rPr lang="ru-RU" sz="2000" dirty="0" err="1"/>
              <a:t>фондів</a:t>
            </a:r>
            <a:r>
              <a:rPr lang="ru-RU" sz="2000" dirty="0"/>
              <a:t> та </a:t>
            </a:r>
            <a:r>
              <a:rPr lang="ru-RU" sz="2000" dirty="0" err="1"/>
              <a:t>інститутів</a:t>
            </a:r>
            <a:r>
              <a:rPr lang="ru-RU" sz="2000" dirty="0"/>
              <a:t> </a:t>
            </a:r>
            <a:r>
              <a:rPr lang="ru-RU" sz="2000" dirty="0" err="1"/>
              <a:t>спільного</a:t>
            </a:r>
            <a:r>
              <a:rPr lang="ru-RU" sz="2000" dirty="0"/>
              <a:t> </a:t>
            </a:r>
            <a:r>
              <a:rPr lang="ru-RU" sz="2000" dirty="0" err="1"/>
              <a:t>інвестування</a:t>
            </a:r>
            <a:r>
              <a:rPr lang="ru-RU" sz="2000" dirty="0"/>
              <a:t> </a:t>
            </a:r>
            <a:r>
              <a:rPr lang="ru-RU" sz="2000" dirty="0" err="1"/>
              <a:t>підписується</a:t>
            </a:r>
            <a:r>
              <a:rPr lang="ru-RU" sz="2000" dirty="0"/>
              <a:t> у порядку, </a:t>
            </a:r>
            <a:r>
              <a:rPr lang="ru-RU" sz="2000" dirty="0" err="1"/>
              <a:t>передбаченому</a:t>
            </a:r>
            <a:r>
              <a:rPr lang="ru-RU" sz="2000" dirty="0"/>
              <a:t> </a:t>
            </a:r>
            <a:r>
              <a:rPr lang="ru-RU" sz="2000" dirty="0" err="1"/>
              <a:t>законодавством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Відповідальність</a:t>
            </a:r>
            <a:r>
              <a:rPr lang="ru-RU" sz="2000" dirty="0"/>
              <a:t> за </a:t>
            </a:r>
            <a:r>
              <a:rPr lang="ru-RU" sz="2000" dirty="0" err="1"/>
              <a:t>своєчасне</a:t>
            </a:r>
            <a:r>
              <a:rPr lang="ru-RU" sz="2000" dirty="0"/>
              <a:t> та у </a:t>
            </a:r>
            <a:r>
              <a:rPr lang="ru-RU" sz="2000" dirty="0" err="1"/>
              <a:t>повному</a:t>
            </a:r>
            <a:r>
              <a:rPr lang="ru-RU" sz="2000" dirty="0"/>
              <a:t> </a:t>
            </a:r>
            <a:r>
              <a:rPr lang="ru-RU" sz="2000" dirty="0" err="1"/>
              <a:t>обсязі</a:t>
            </a:r>
            <a:r>
              <a:rPr lang="ru-RU" sz="2000" dirty="0"/>
              <a:t> </a:t>
            </a:r>
            <a:r>
              <a:rPr lang="ru-RU" sz="2000" dirty="0" err="1"/>
              <a:t>подання</a:t>
            </a:r>
            <a:r>
              <a:rPr lang="ru-RU" sz="2000" dirty="0"/>
              <a:t> та </a:t>
            </a:r>
            <a:r>
              <a:rPr lang="ru-RU" sz="2000" dirty="0" err="1"/>
              <a:t>оприлюднення</a:t>
            </a:r>
            <a:r>
              <a:rPr lang="ru-RU" sz="2000" dirty="0"/>
              <a:t> фінансової звітності </a:t>
            </a:r>
            <a:r>
              <a:rPr lang="ru-RU" sz="2000" dirty="0" err="1"/>
              <a:t>несе</a:t>
            </a:r>
            <a:r>
              <a:rPr lang="ru-RU" sz="2000" dirty="0"/>
              <a:t> </a:t>
            </a:r>
            <a:r>
              <a:rPr lang="ru-RU" sz="2000" dirty="0" err="1"/>
              <a:t>уповноважений</a:t>
            </a:r>
            <a:r>
              <a:rPr lang="ru-RU" sz="2000" dirty="0"/>
              <a:t> орган (</a:t>
            </a:r>
            <a:r>
              <a:rPr lang="ru-RU" sz="2000" dirty="0" err="1"/>
              <a:t>посадова</a:t>
            </a:r>
            <a:r>
              <a:rPr lang="ru-RU" sz="2000" dirty="0"/>
              <a:t> особа),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здійснює</a:t>
            </a:r>
            <a:r>
              <a:rPr lang="ru-RU" sz="2000" dirty="0"/>
              <a:t> </a:t>
            </a:r>
            <a:r>
              <a:rPr lang="ru-RU" sz="2000" dirty="0" err="1"/>
              <a:t>керівництво</a:t>
            </a:r>
            <a:r>
              <a:rPr lang="ru-RU" sz="2000" dirty="0"/>
              <a:t> </a:t>
            </a:r>
            <a:r>
              <a:rPr lang="ru-RU" sz="2000" dirty="0" err="1"/>
              <a:t>підприємством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власник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законодавства</a:t>
            </a:r>
            <a:r>
              <a:rPr lang="ru-RU" sz="2000" dirty="0"/>
              <a:t> та </a:t>
            </a:r>
            <a:r>
              <a:rPr lang="ru-RU" sz="2000" dirty="0" err="1"/>
              <a:t>установчих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.</a:t>
            </a:r>
          </a:p>
        </p:txBody>
      </p:sp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id="{EE63A696-9E77-4352-85BD-DD8706A7BF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490" r="204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0A102B5-091F-43F9-8156-BAAB7C6E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466" y="1665026"/>
            <a:ext cx="103154" cy="11786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5FAC41-9A83-4115-BD9F-0F5DF2F3D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672" y="736979"/>
            <a:ext cx="4435522" cy="5130421"/>
          </a:xfrm>
        </p:spPr>
        <p:txBody>
          <a:bodyPr>
            <a:noAutofit/>
          </a:bodyPr>
          <a:lstStyle/>
          <a:p>
            <a:r>
              <a:rPr lang="ru-RU" sz="2000" dirty="0" err="1"/>
              <a:t>Бухгалтери</a:t>
            </a:r>
            <a:r>
              <a:rPr lang="ru-RU" sz="2000" dirty="0"/>
              <a:t> </a:t>
            </a:r>
            <a:r>
              <a:rPr lang="ru-RU" sz="2000" dirty="0" err="1"/>
              <a:t>відіграють</a:t>
            </a:r>
            <a:r>
              <a:rPr lang="ru-RU" sz="2000" dirty="0"/>
              <a:t> </a:t>
            </a:r>
            <a:r>
              <a:rPr lang="ru-RU" sz="2000" dirty="0" err="1"/>
              <a:t>ключову</a:t>
            </a:r>
            <a:r>
              <a:rPr lang="ru-RU" sz="2000" dirty="0"/>
              <a:t> роль в </a:t>
            </a:r>
            <a:r>
              <a:rPr lang="ru-RU" sz="2000" dirty="0" err="1"/>
              <a:t>наданні</a:t>
            </a:r>
            <a:r>
              <a:rPr lang="ru-RU" sz="2000" dirty="0"/>
              <a:t> </a:t>
            </a:r>
            <a:r>
              <a:rPr lang="ru-RU" sz="2000" dirty="0" err="1"/>
              <a:t>своєчасної</a:t>
            </a:r>
            <a:r>
              <a:rPr lang="ru-RU" sz="2000" dirty="0"/>
              <a:t> та </a:t>
            </a:r>
            <a:r>
              <a:rPr lang="ru-RU" sz="2000" dirty="0" err="1"/>
              <a:t>достовірної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для </a:t>
            </a:r>
            <a:r>
              <a:rPr lang="ru-RU" sz="2000" dirty="0" err="1"/>
              <a:t>прийняття</a:t>
            </a:r>
            <a:r>
              <a:rPr lang="ru-RU" sz="2000" dirty="0"/>
              <a:t> </a:t>
            </a:r>
            <a:r>
              <a:rPr lang="ru-RU" sz="2000" dirty="0" err="1"/>
              <a:t>виважених</a:t>
            </a:r>
            <a:r>
              <a:rPr lang="ru-RU" sz="2000" dirty="0"/>
              <a:t> </a:t>
            </a:r>
            <a:r>
              <a:rPr lang="ru-RU" sz="2000" dirty="0" err="1"/>
              <a:t>управлінських</a:t>
            </a:r>
            <a:r>
              <a:rPr lang="ru-RU" sz="2000" dirty="0"/>
              <a:t> </a:t>
            </a:r>
            <a:r>
              <a:rPr lang="ru-RU" sz="2000" dirty="0" err="1"/>
              <a:t>рішень</a:t>
            </a:r>
            <a:r>
              <a:rPr lang="ru-RU" sz="2000" dirty="0"/>
              <a:t>. В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 </a:t>
            </a:r>
            <a:r>
              <a:rPr lang="ru-RU" sz="2000" dirty="0" err="1"/>
              <a:t>знання</a:t>
            </a:r>
            <a:r>
              <a:rPr lang="ru-RU" sz="2000" dirty="0"/>
              <a:t> </a:t>
            </a:r>
            <a:r>
              <a:rPr lang="ru-RU" sz="2000" dirty="0" err="1"/>
              <a:t>бухгалтерського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/>
              <a:t> є </a:t>
            </a:r>
            <a:r>
              <a:rPr lang="ru-RU" sz="2000" dirty="0" err="1"/>
              <a:t>необхідною</a:t>
            </a:r>
            <a:r>
              <a:rPr lang="ru-RU" sz="2000" dirty="0"/>
              <a:t> </a:t>
            </a:r>
            <a:r>
              <a:rPr lang="ru-RU" sz="2000" dirty="0" err="1"/>
              <a:t>частиною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 кожного </a:t>
            </a:r>
            <a:r>
              <a:rPr lang="ru-RU" sz="2000" dirty="0" err="1"/>
              <a:t>економіста</a:t>
            </a:r>
            <a:r>
              <a:rPr lang="ru-RU" sz="2000" dirty="0"/>
              <a:t>.</a:t>
            </a:r>
          </a:p>
          <a:p>
            <a:r>
              <a:rPr lang="ru-RU" sz="2000" dirty="0"/>
              <a:t> </a:t>
            </a:r>
            <a:r>
              <a:rPr lang="ru-RU" sz="2000" dirty="0" err="1"/>
              <a:t>Професійні</a:t>
            </a:r>
            <a:r>
              <a:rPr lang="ru-RU" sz="2000" dirty="0"/>
              <a:t> </a:t>
            </a:r>
            <a:r>
              <a:rPr lang="ru-RU" sz="2000" dirty="0" err="1"/>
              <a:t>бухгалтери</a:t>
            </a:r>
            <a:r>
              <a:rPr lang="ru-RU" sz="2000" dirty="0"/>
              <a:t> - одна з </a:t>
            </a:r>
            <a:r>
              <a:rPr lang="ru-RU" sz="2000" dirty="0" err="1"/>
              <a:t>найвідповідальніших</a:t>
            </a:r>
            <a:r>
              <a:rPr lang="ru-RU" sz="2000" dirty="0"/>
              <a:t>, </a:t>
            </a:r>
            <a:r>
              <a:rPr lang="ru-RU" sz="2000" dirty="0" err="1"/>
              <a:t>багатогранних</a:t>
            </a:r>
            <a:r>
              <a:rPr lang="ru-RU" sz="2000" dirty="0"/>
              <a:t> та </a:t>
            </a:r>
            <a:r>
              <a:rPr lang="ru-RU" sz="2000" dirty="0" err="1"/>
              <a:t>креативних</a:t>
            </a:r>
            <a:r>
              <a:rPr lang="ru-RU" sz="2000" dirty="0"/>
              <a:t> </a:t>
            </a:r>
            <a:r>
              <a:rPr lang="ru-RU" sz="2000" dirty="0" err="1"/>
              <a:t>професій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об’єднує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напрямки </a:t>
            </a:r>
            <a:r>
              <a:rPr lang="ru-RU" sz="2000" dirty="0" err="1"/>
              <a:t>діяльності</a:t>
            </a:r>
            <a:r>
              <a:rPr lang="ru-RU" sz="2000" dirty="0"/>
              <a:t>, як </a:t>
            </a:r>
            <a:r>
              <a:rPr lang="ru-RU" sz="2000" dirty="0" err="1"/>
              <a:t>облік</a:t>
            </a:r>
            <a:r>
              <a:rPr lang="ru-RU" sz="2000" dirty="0"/>
              <a:t>, </a:t>
            </a:r>
            <a:r>
              <a:rPr lang="ru-RU" sz="2000" dirty="0" err="1"/>
              <a:t>економіка</a:t>
            </a:r>
            <a:r>
              <a:rPr lang="ru-RU" sz="2000" dirty="0"/>
              <a:t>, </a:t>
            </a:r>
            <a:r>
              <a:rPr lang="ru-RU" sz="2000" dirty="0" err="1"/>
              <a:t>бізнес-аналітика</a:t>
            </a:r>
            <a:r>
              <a:rPr lang="ru-RU" sz="2000" dirty="0"/>
              <a:t>, </a:t>
            </a:r>
            <a:r>
              <a:rPr lang="ru-RU" sz="2000" dirty="0" err="1"/>
              <a:t>експертиза</a:t>
            </a:r>
            <a:r>
              <a:rPr lang="ru-RU" sz="2000" dirty="0"/>
              <a:t>, аудит, </a:t>
            </a:r>
            <a:r>
              <a:rPr lang="ru-RU" sz="2000" dirty="0" err="1"/>
              <a:t>податкова</a:t>
            </a:r>
            <a:r>
              <a:rPr lang="ru-RU" sz="2000" dirty="0"/>
              <a:t> та </a:t>
            </a:r>
            <a:r>
              <a:rPr lang="ru-RU" sz="2000" dirty="0" err="1"/>
              <a:t>митна</a:t>
            </a:r>
            <a:r>
              <a:rPr lang="ru-RU" sz="2000" dirty="0"/>
              <a:t> справа і т.д.</a:t>
            </a:r>
          </a:p>
        </p:txBody>
      </p:sp>
      <p:pic>
        <p:nvPicPr>
          <p:cNvPr id="14" name="Місце для зображення 13">
            <a:extLst>
              <a:ext uri="{FF2B5EF4-FFF2-40B4-BE49-F238E27FC236}">
                <a16:creationId xmlns:a16="http://schemas.microsoft.com/office/drawing/2014/main" id="{BA5F1356-9986-4E66-9760-70DF8D3038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23" r="2572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80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5B21E3-0059-4312-B76C-A25B8A60F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21" t="11471" r="30936" b="7616"/>
          <a:stretch/>
        </p:blipFill>
        <p:spPr>
          <a:xfrm>
            <a:off x="5901178" y="11760"/>
            <a:ext cx="5935980" cy="6846241"/>
          </a:xfrm>
          <a:prstGeom prst="rect">
            <a:avLst/>
          </a:prstGeom>
        </p:spPr>
      </p:pic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DD7C34C7-EFB4-4906-AD1B-2BECA4CF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DF96DEB-1467-4339-8CF7-90013AF9A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2120" y="11760"/>
            <a:ext cx="6659880" cy="6857999"/>
          </a:xfrm>
        </p:spPr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EB639E0-25FB-4B26-AA66-AD2A78507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843" y="874643"/>
            <a:ext cx="4601470" cy="52975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/>
              <a:t>На </a:t>
            </a:r>
            <a:r>
              <a:rPr lang="ru-RU" sz="2400" dirty="0" err="1"/>
              <a:t>підприємстві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не один </a:t>
            </a:r>
            <a:r>
              <a:rPr lang="ru-RU" sz="2400" dirty="0" err="1"/>
              <a:t>працівник</a:t>
            </a:r>
            <a:r>
              <a:rPr lang="ru-RU" sz="2400" dirty="0"/>
              <a:t>, </a:t>
            </a:r>
            <a:r>
              <a:rPr lang="ru-RU" sz="2400" dirty="0" err="1"/>
              <a:t>пов’язаний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бухгалтерським</a:t>
            </a:r>
            <a:r>
              <a:rPr lang="ru-RU" sz="2400" dirty="0"/>
              <a:t> </a:t>
            </a:r>
            <a:r>
              <a:rPr lang="ru-RU" sz="2400" dirty="0" err="1"/>
              <a:t>обліком</a:t>
            </a:r>
            <a:r>
              <a:rPr lang="ru-RU" sz="2400" dirty="0"/>
              <a:t>, і в такому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створюють</a:t>
            </a:r>
            <a:r>
              <a:rPr lang="ru-RU" sz="2400" dirty="0"/>
              <a:t> </a:t>
            </a:r>
            <a:r>
              <a:rPr lang="ru-RU" sz="2400" dirty="0" err="1"/>
              <a:t>власну</a:t>
            </a:r>
            <a:r>
              <a:rPr lang="ru-RU" sz="2400" dirty="0"/>
              <a:t> </a:t>
            </a:r>
            <a:r>
              <a:rPr lang="ru-RU" sz="2400" dirty="0" err="1"/>
              <a:t>бухгалтерську</a:t>
            </a:r>
            <a:r>
              <a:rPr lang="ru-RU" sz="2400" dirty="0"/>
              <a:t> службу. </a:t>
            </a:r>
            <a:r>
              <a:rPr lang="ru-RU" sz="2400" dirty="0" err="1"/>
              <a:t>Остання</a:t>
            </a:r>
            <a:r>
              <a:rPr lang="ru-RU" sz="2400" dirty="0"/>
              <a:t> </a:t>
            </a:r>
            <a:r>
              <a:rPr lang="ru-RU" sz="2400" dirty="0" err="1"/>
              <a:t>організаційно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втілена</a:t>
            </a:r>
            <a:r>
              <a:rPr lang="ru-RU" sz="2400" dirty="0"/>
              <a:t> в </a:t>
            </a:r>
            <a:r>
              <a:rPr lang="ru-RU" sz="2400" dirty="0" err="1"/>
              <a:t>різноманітні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- </a:t>
            </a:r>
            <a:r>
              <a:rPr lang="ru-RU" sz="2400" dirty="0" err="1"/>
              <a:t>відділ</a:t>
            </a:r>
            <a:r>
              <a:rPr lang="ru-RU" sz="2400" dirty="0"/>
              <a:t>, департамент, </a:t>
            </a:r>
            <a:r>
              <a:rPr lang="ru-RU" sz="2400" dirty="0" err="1"/>
              <a:t>управління</a:t>
            </a:r>
            <a:r>
              <a:rPr lang="ru-RU" sz="2400" dirty="0"/>
              <a:t>. Усе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потреб і </a:t>
            </a:r>
            <a:r>
              <a:rPr lang="ru-RU" sz="2400" dirty="0" err="1"/>
              <a:t>можливостей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, </a:t>
            </a:r>
            <a:r>
              <a:rPr lang="ru-RU" sz="2400" dirty="0" err="1"/>
              <a:t>зафіксованих</a:t>
            </a:r>
            <a:r>
              <a:rPr lang="ru-RU" sz="2400" dirty="0"/>
              <a:t> у </a:t>
            </a:r>
            <a:r>
              <a:rPr lang="ru-RU" sz="2400" dirty="0" err="1"/>
              <a:t>його</a:t>
            </a:r>
            <a:r>
              <a:rPr lang="ru-RU" sz="2400" dirty="0"/>
              <a:t> штатному </a:t>
            </a:r>
            <a:r>
              <a:rPr lang="ru-RU" sz="2400" dirty="0" err="1"/>
              <a:t>розписі</a:t>
            </a:r>
            <a:r>
              <a:rPr lang="ru-RU" sz="2400" dirty="0"/>
              <a:t> .</a:t>
            </a:r>
          </a:p>
          <a:p>
            <a:pPr marL="0" indent="0">
              <a:buNone/>
            </a:pPr>
            <a:r>
              <a:rPr lang="ru-RU" sz="2400" dirty="0"/>
              <a:t>В </a:t>
            </a:r>
            <a:r>
              <a:rPr lang="ru-RU" sz="2400" dirty="0" err="1"/>
              <a:t>Національному</a:t>
            </a:r>
            <a:r>
              <a:rPr lang="ru-RU" sz="2400" dirty="0"/>
              <a:t> </a:t>
            </a:r>
            <a:r>
              <a:rPr lang="ru-RU" sz="2400" dirty="0" err="1"/>
              <a:t>класифікаторі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«</a:t>
            </a:r>
            <a:r>
              <a:rPr lang="ru-RU" sz="2400" dirty="0" err="1"/>
              <a:t>Класифікатор</a:t>
            </a:r>
            <a:r>
              <a:rPr lang="ru-RU" sz="2400" dirty="0"/>
              <a:t> </a:t>
            </a:r>
            <a:r>
              <a:rPr lang="ru-RU" sz="2400" dirty="0" err="1"/>
              <a:t>професій</a:t>
            </a:r>
            <a:r>
              <a:rPr lang="ru-RU" sz="2400" dirty="0"/>
              <a:t>» ДК 003:2010, </a:t>
            </a:r>
            <a:r>
              <a:rPr lang="ru-RU" sz="2400" dirty="0" err="1"/>
              <a:t>затвердженому</a:t>
            </a:r>
            <a:r>
              <a:rPr lang="ru-RU" sz="2400" dirty="0"/>
              <a:t> наказом </a:t>
            </a:r>
            <a:r>
              <a:rPr lang="ru-RU" sz="2400" dirty="0" err="1"/>
              <a:t>Держспоживстандарту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28.07.2010 р. наведено </a:t>
            </a:r>
            <a:r>
              <a:rPr lang="ru-RU" sz="2400" dirty="0" err="1"/>
              <a:t>перелік</a:t>
            </a:r>
            <a:r>
              <a:rPr lang="ru-RU" sz="2400" dirty="0"/>
              <a:t> </a:t>
            </a:r>
            <a:r>
              <a:rPr lang="ru-RU" sz="2400" dirty="0" err="1"/>
              <a:t>бухгалтерських</a:t>
            </a:r>
            <a:r>
              <a:rPr lang="ru-RU" sz="2400" dirty="0"/>
              <a:t> та </a:t>
            </a:r>
            <a:r>
              <a:rPr lang="ru-RU" sz="2400" dirty="0" err="1"/>
              <a:t>дотичних</a:t>
            </a:r>
            <a:r>
              <a:rPr lang="ru-RU" sz="2400" dirty="0"/>
              <a:t> </a:t>
            </a:r>
            <a:r>
              <a:rPr lang="ru-RU" sz="2400" dirty="0" err="1"/>
              <a:t>професій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9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A2FD8-F941-4391-BF8C-B135DACE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563" y="182218"/>
            <a:ext cx="3855720" cy="21578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EFA0D7-C9E5-4302-BD58-7E0B12479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313" y="685801"/>
            <a:ext cx="4545495" cy="5582477"/>
          </a:xfrm>
        </p:spPr>
        <p:txBody>
          <a:bodyPr>
            <a:normAutofit/>
          </a:bodyPr>
          <a:lstStyle/>
          <a:p>
            <a:r>
              <a:rPr lang="ru-RU" sz="1800" dirty="0"/>
              <a:t>Ринкові </a:t>
            </a:r>
            <a:r>
              <a:rPr lang="ru-RU" sz="1800" dirty="0" err="1"/>
              <a:t>умови</a:t>
            </a:r>
            <a:r>
              <a:rPr lang="ru-RU" sz="1800" dirty="0"/>
              <a:t> </a:t>
            </a:r>
            <a:r>
              <a:rPr lang="ru-RU" sz="1800" dirty="0" err="1"/>
              <a:t>висувають</a:t>
            </a:r>
            <a:r>
              <a:rPr lang="ru-RU" sz="1800" dirty="0"/>
              <a:t> </a:t>
            </a:r>
            <a:r>
              <a:rPr lang="ru-RU" sz="1800" dirty="0" err="1"/>
              <a:t>високі</a:t>
            </a:r>
            <a:r>
              <a:rPr lang="ru-RU" sz="1800" dirty="0"/>
              <a:t> </a:t>
            </a:r>
            <a:r>
              <a:rPr lang="ru-RU" sz="1800" dirty="0" err="1"/>
              <a:t>вимоги</a:t>
            </a:r>
            <a:r>
              <a:rPr lang="ru-RU" sz="1800" dirty="0"/>
              <a:t> до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професійних</a:t>
            </a:r>
            <a:r>
              <a:rPr lang="ru-RU" sz="1800" dirty="0"/>
              <a:t> </a:t>
            </a:r>
            <a:r>
              <a:rPr lang="ru-RU" sz="1800" dirty="0" err="1"/>
              <a:t>знань</a:t>
            </a:r>
            <a:r>
              <a:rPr lang="ru-RU" sz="1800" dirty="0"/>
              <a:t> бухгалтера. </a:t>
            </a:r>
            <a:r>
              <a:rPr lang="ru-RU" sz="1800" dirty="0" err="1"/>
              <a:t>Йому</a:t>
            </a:r>
            <a:r>
              <a:rPr lang="ru-RU" sz="1800" dirty="0"/>
              <a:t> </a:t>
            </a:r>
            <a:r>
              <a:rPr lang="ru-RU" sz="1800" dirty="0" err="1"/>
              <a:t>необхідно</a:t>
            </a:r>
            <a:r>
              <a:rPr lang="ru-RU" sz="1800" dirty="0"/>
              <a:t> знати </a:t>
            </a:r>
            <a:r>
              <a:rPr lang="ru-RU" sz="1800" dirty="0" err="1"/>
              <a:t>основи</a:t>
            </a:r>
            <a:r>
              <a:rPr lang="ru-RU" sz="1800" dirty="0"/>
              <a:t> </a:t>
            </a:r>
            <a:r>
              <a:rPr lang="ru-RU" sz="1800" dirty="0" err="1"/>
              <a:t>господарського</a:t>
            </a:r>
            <a:r>
              <a:rPr lang="ru-RU" sz="1800" dirty="0"/>
              <a:t>, трудового, </a:t>
            </a:r>
            <a:r>
              <a:rPr lang="ru-RU" sz="1800" dirty="0" err="1"/>
              <a:t>цивільного</a:t>
            </a:r>
            <a:r>
              <a:rPr lang="ru-RU" sz="1800" dirty="0"/>
              <a:t> і </a:t>
            </a:r>
            <a:r>
              <a:rPr lang="ru-RU" sz="1800" dirty="0" err="1"/>
              <a:t>податкового</a:t>
            </a:r>
            <a:r>
              <a:rPr lang="ru-RU" sz="1800" dirty="0"/>
              <a:t> </a:t>
            </a:r>
            <a:r>
              <a:rPr lang="ru-RU" sz="1800" dirty="0" err="1"/>
              <a:t>законодавства</a:t>
            </a:r>
            <a:r>
              <a:rPr lang="ru-RU" sz="1800" dirty="0"/>
              <a:t>, </a:t>
            </a:r>
            <a:r>
              <a:rPr lang="ru-RU" sz="1800" dirty="0" err="1"/>
              <a:t>положення</a:t>
            </a:r>
            <a:r>
              <a:rPr lang="ru-RU" sz="1800" dirty="0"/>
              <a:t>, </a:t>
            </a:r>
            <a:r>
              <a:rPr lang="ru-RU" sz="1800" dirty="0" err="1"/>
              <a:t>інструкції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нормативні</a:t>
            </a:r>
            <a:r>
              <a:rPr lang="ru-RU" sz="1800" dirty="0"/>
              <a:t> </a:t>
            </a:r>
            <a:r>
              <a:rPr lang="ru-RU" sz="1800" dirty="0" err="1"/>
              <a:t>документи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порядку </a:t>
            </a:r>
            <a:r>
              <a:rPr lang="ru-RU" sz="1800" dirty="0" err="1"/>
              <a:t>ведення</a:t>
            </a:r>
            <a:r>
              <a:rPr lang="ru-RU" sz="1800" dirty="0"/>
              <a:t> </a:t>
            </a:r>
            <a:r>
              <a:rPr lang="ru-RU" sz="1800" dirty="0" err="1"/>
              <a:t>бухгалтерського</a:t>
            </a:r>
            <a:r>
              <a:rPr lang="ru-RU" sz="1800" dirty="0"/>
              <a:t> </a:t>
            </a:r>
            <a:r>
              <a:rPr lang="ru-RU" sz="1800" dirty="0" err="1"/>
              <a:t>обліку</a:t>
            </a:r>
            <a:r>
              <a:rPr lang="ru-RU" sz="1800" dirty="0"/>
              <a:t> та складання фінансової звітності, </a:t>
            </a:r>
            <a:r>
              <a:rPr lang="ru-RU" sz="1800" dirty="0" err="1"/>
              <a:t>методичні</a:t>
            </a:r>
            <a:r>
              <a:rPr lang="ru-RU" sz="1800" dirty="0"/>
              <a:t> </a:t>
            </a:r>
            <a:r>
              <a:rPr lang="ru-RU" sz="1800" dirty="0" err="1"/>
              <a:t>матеріали</a:t>
            </a:r>
            <a:r>
              <a:rPr lang="ru-RU" sz="1800" dirty="0"/>
              <a:t> </a:t>
            </a:r>
            <a:r>
              <a:rPr lang="ru-RU" sz="1800" dirty="0" err="1"/>
              <a:t>міністерств</a:t>
            </a:r>
            <a:r>
              <a:rPr lang="ru-RU" sz="1800" dirty="0"/>
              <a:t> та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центральних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 </a:t>
            </a:r>
            <a:r>
              <a:rPr lang="ru-RU" sz="1800" dirty="0" err="1"/>
              <a:t>виконавчої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галузевих</a:t>
            </a:r>
            <a:r>
              <a:rPr lang="ru-RU" sz="1800" dirty="0"/>
              <a:t> </a:t>
            </a:r>
            <a:r>
              <a:rPr lang="ru-RU" sz="1800" dirty="0" err="1"/>
              <a:t>особливостей</a:t>
            </a:r>
            <a:r>
              <a:rPr lang="ru-RU" sz="1800" dirty="0"/>
              <a:t> </a:t>
            </a:r>
            <a:r>
              <a:rPr lang="ru-RU" sz="1800" dirty="0" err="1"/>
              <a:t>застосування</a:t>
            </a:r>
            <a:r>
              <a:rPr lang="ru-RU" sz="1800" dirty="0"/>
              <a:t> </a:t>
            </a:r>
            <a:r>
              <a:rPr lang="ru-RU" sz="1800" dirty="0" err="1"/>
              <a:t>положень</a:t>
            </a:r>
            <a:r>
              <a:rPr lang="ru-RU" sz="1800" dirty="0"/>
              <a:t> (</a:t>
            </a:r>
            <a:r>
              <a:rPr lang="ru-RU" sz="1800" dirty="0" err="1"/>
              <a:t>стандартів</a:t>
            </a:r>
            <a:r>
              <a:rPr lang="ru-RU" sz="1800" dirty="0"/>
              <a:t>) </a:t>
            </a:r>
            <a:r>
              <a:rPr lang="ru-RU" sz="1800" dirty="0" err="1"/>
              <a:t>бухгалтерського</a:t>
            </a:r>
            <a:r>
              <a:rPr lang="ru-RU" sz="1800" dirty="0"/>
              <a:t> </a:t>
            </a:r>
            <a:r>
              <a:rPr lang="ru-RU" sz="1800" dirty="0" err="1"/>
              <a:t>обліку</a:t>
            </a:r>
            <a:r>
              <a:rPr lang="ru-RU" sz="1800" dirty="0"/>
              <a:t>.</a:t>
            </a:r>
            <a:endParaRPr lang="en-US" sz="1800" dirty="0"/>
          </a:p>
          <a:p>
            <a:r>
              <a:rPr lang="ru-RU" sz="1800" dirty="0" err="1"/>
              <a:t>Професія</a:t>
            </a:r>
            <a:r>
              <a:rPr lang="ru-RU" sz="1800" dirty="0"/>
              <a:t> бухгалтера </a:t>
            </a:r>
            <a:r>
              <a:rPr lang="ru-RU" sz="1800" dirty="0" err="1"/>
              <a:t>стає</a:t>
            </a:r>
            <a:r>
              <a:rPr lang="ru-RU" sz="1800" dirty="0"/>
              <a:t> </a:t>
            </a:r>
            <a:r>
              <a:rPr lang="ru-RU" sz="1800" dirty="0" err="1"/>
              <a:t>універсальною</a:t>
            </a:r>
            <a:r>
              <a:rPr lang="ru-RU" sz="1800" dirty="0"/>
              <a:t>. Тому </a:t>
            </a:r>
            <a:r>
              <a:rPr lang="ru-RU" sz="1800" dirty="0" err="1"/>
              <a:t>він</a:t>
            </a:r>
            <a:r>
              <a:rPr lang="ru-RU" sz="1800" dirty="0"/>
              <a:t> повинен </a:t>
            </a:r>
            <a:r>
              <a:rPr lang="ru-RU" sz="1800" dirty="0" err="1"/>
              <a:t>мати</a:t>
            </a:r>
            <a:r>
              <a:rPr lang="ru-RU" sz="1800" dirty="0"/>
              <a:t> </a:t>
            </a:r>
            <a:r>
              <a:rPr lang="ru-RU" sz="1800" dirty="0" err="1"/>
              <a:t>достатній</a:t>
            </a:r>
            <a:r>
              <a:rPr lang="ru-RU" sz="1800" dirty="0"/>
              <a:t> </a:t>
            </a:r>
            <a:r>
              <a:rPr lang="ru-RU" sz="1800" dirty="0" err="1"/>
              <a:t>рівень</a:t>
            </a:r>
            <a:r>
              <a:rPr lang="ru-RU" sz="1800" dirty="0"/>
              <a:t> </a:t>
            </a:r>
            <a:r>
              <a:rPr lang="ru-RU" sz="1800" dirty="0" err="1"/>
              <a:t>знань</a:t>
            </a:r>
            <a:r>
              <a:rPr lang="ru-RU" sz="1800" dirty="0"/>
              <a:t> не </a:t>
            </a:r>
            <a:r>
              <a:rPr lang="ru-RU" sz="1800" dirty="0" err="1"/>
              <a:t>тільки</a:t>
            </a:r>
            <a:r>
              <a:rPr lang="ru-RU" sz="1800" dirty="0"/>
              <a:t> з </a:t>
            </a:r>
            <a:r>
              <a:rPr lang="ru-RU" sz="1800" dirty="0" err="1"/>
              <a:t>облікової</a:t>
            </a:r>
            <a:r>
              <a:rPr lang="ru-RU" sz="1800" dirty="0"/>
              <a:t> </a:t>
            </a:r>
            <a:r>
              <a:rPr lang="ru-RU" sz="1800" dirty="0" err="1"/>
              <a:t>роботи</a:t>
            </a:r>
            <a:r>
              <a:rPr lang="ru-RU" sz="1800" dirty="0"/>
              <a:t>, а й </a:t>
            </a:r>
            <a:r>
              <a:rPr lang="ru-RU" sz="1800" dirty="0" err="1"/>
              <a:t>уміти</a:t>
            </a:r>
            <a:r>
              <a:rPr lang="ru-RU" sz="1800" dirty="0"/>
              <a:t> </a:t>
            </a:r>
            <a:r>
              <a:rPr lang="ru-RU" sz="1800" dirty="0" err="1"/>
              <a:t>виконувати</a:t>
            </a:r>
            <a:r>
              <a:rPr lang="ru-RU" sz="1800" dirty="0"/>
              <a:t> </a:t>
            </a:r>
            <a:r>
              <a:rPr lang="ru-RU" sz="1800" dirty="0" err="1"/>
              <a:t>обов'язки</a:t>
            </a:r>
            <a:r>
              <a:rPr lang="ru-RU" sz="1800" dirty="0"/>
              <a:t> </a:t>
            </a:r>
            <a:r>
              <a:rPr lang="ru-RU" sz="1800" dirty="0" err="1"/>
              <a:t>ревізора</a:t>
            </a:r>
            <a:r>
              <a:rPr lang="ru-RU" sz="1800" dirty="0"/>
              <a:t> та </a:t>
            </a:r>
            <a:r>
              <a:rPr lang="ru-RU" sz="1800" dirty="0" err="1"/>
              <a:t>фінансового</a:t>
            </a:r>
            <a:r>
              <a:rPr lang="ru-RU" sz="1800" dirty="0"/>
              <a:t> </a:t>
            </a:r>
            <a:r>
              <a:rPr lang="ru-RU" sz="1800" dirty="0" err="1"/>
              <a:t>аналітика</a:t>
            </a:r>
            <a:r>
              <a:rPr lang="uk-UA" sz="1800" dirty="0"/>
              <a:t>.</a:t>
            </a:r>
            <a:endParaRPr lang="ru-RU" sz="18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40AF4CC-38AA-4AF2-A840-E26C94CEE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5280" y="1304714"/>
            <a:ext cx="6666720" cy="40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A3437-6726-4B0E-9927-C1CDA923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579618" y="220134"/>
            <a:ext cx="669714" cy="2235200"/>
          </a:xfrm>
        </p:spPr>
        <p:txBody>
          <a:bodyPr/>
          <a:lstStyle/>
          <a:p>
            <a:endParaRPr lang="ru-RU" sz="1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08EB2F-D3D5-44DE-B23C-9B3F3AE77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2670" y="331755"/>
            <a:ext cx="4173905" cy="619448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ACF2E93-C93F-4295-AC23-56E7F6A29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201" y="220134"/>
            <a:ext cx="5046131" cy="6417733"/>
          </a:xfrm>
        </p:spPr>
        <p:txBody>
          <a:bodyPr>
            <a:noAutofit/>
          </a:bodyPr>
          <a:lstStyle/>
          <a:p>
            <a:r>
              <a:rPr lang="ru-RU" sz="2000" dirty="0" err="1"/>
              <a:t>Базові</a:t>
            </a:r>
            <a:r>
              <a:rPr lang="ru-RU" sz="2000" dirty="0"/>
              <a:t> </a:t>
            </a:r>
            <a:r>
              <a:rPr lang="ru-RU" sz="2000" dirty="0" err="1"/>
              <a:t>вимоги</a:t>
            </a:r>
            <a:r>
              <a:rPr lang="ru-RU" sz="2000" dirty="0"/>
              <a:t> до </a:t>
            </a:r>
            <a:r>
              <a:rPr lang="ru-RU" sz="2000" dirty="0" err="1"/>
              <a:t>роботи</a:t>
            </a:r>
            <a:r>
              <a:rPr lang="ru-RU" sz="2000" dirty="0"/>
              <a:t> головного бухгалтера </a:t>
            </a:r>
            <a:r>
              <a:rPr lang="ru-RU" sz="2000" dirty="0" err="1"/>
              <a:t>чи</a:t>
            </a:r>
            <a:r>
              <a:rPr lang="ru-RU" sz="2000" dirty="0"/>
              <a:t> особи, яка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ведення</a:t>
            </a:r>
            <a:r>
              <a:rPr lang="ru-RU" sz="2000" dirty="0"/>
              <a:t> </a:t>
            </a:r>
            <a:r>
              <a:rPr lang="ru-RU" sz="2000" dirty="0" err="1"/>
              <a:t>бухгалтерського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 </a:t>
            </a:r>
            <a:r>
              <a:rPr lang="ru-RU" sz="2000" dirty="0" err="1"/>
              <a:t>регламентовано</a:t>
            </a:r>
            <a:r>
              <a:rPr lang="ru-RU" sz="2000" dirty="0"/>
              <a:t> в </a:t>
            </a:r>
            <a:r>
              <a:rPr lang="ru-RU" sz="2000" dirty="0" err="1"/>
              <a:t>Законі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«Про </a:t>
            </a:r>
            <a:r>
              <a:rPr lang="ru-RU" sz="2000" dirty="0" err="1"/>
              <a:t>бухгалтерський</a:t>
            </a:r>
            <a:r>
              <a:rPr lang="ru-RU" sz="2000" dirty="0"/>
              <a:t> </a:t>
            </a:r>
            <a:r>
              <a:rPr lang="ru-RU" sz="2000" dirty="0" err="1"/>
              <a:t>облік</a:t>
            </a:r>
            <a:r>
              <a:rPr lang="ru-RU" sz="2000" dirty="0"/>
              <a:t> та </a:t>
            </a:r>
            <a:r>
              <a:rPr lang="ru-RU" sz="2000" dirty="0" err="1"/>
              <a:t>фінансову</a:t>
            </a:r>
            <a:r>
              <a:rPr lang="ru-RU" sz="2000" dirty="0"/>
              <a:t> </a:t>
            </a:r>
            <a:r>
              <a:rPr lang="ru-RU" sz="2000" dirty="0" err="1"/>
              <a:t>звітність</a:t>
            </a:r>
            <a:r>
              <a:rPr lang="ru-RU" sz="2000" dirty="0"/>
              <a:t>». </a:t>
            </a:r>
          </a:p>
          <a:p>
            <a:r>
              <a:rPr lang="ru-RU" sz="2000" dirty="0" err="1"/>
              <a:t>Відповідні</a:t>
            </a:r>
            <a:r>
              <a:rPr lang="ru-RU" sz="2000" dirty="0"/>
              <a:t> </a:t>
            </a:r>
            <a:r>
              <a:rPr lang="ru-RU" sz="2000" dirty="0" err="1"/>
              <a:t>вимоги</a:t>
            </a:r>
            <a:r>
              <a:rPr lang="ru-RU" sz="2000" dirty="0"/>
              <a:t> наведено у </a:t>
            </a:r>
            <a:r>
              <a:rPr lang="ru-RU" sz="2000" dirty="0" err="1"/>
              <a:t>Випуску</a:t>
            </a:r>
            <a:r>
              <a:rPr lang="ru-RU" sz="2000" dirty="0"/>
              <a:t> 1 «</a:t>
            </a:r>
            <a:r>
              <a:rPr lang="ru-RU" sz="2000" dirty="0" err="1"/>
              <a:t>Професії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є </a:t>
            </a:r>
            <a:r>
              <a:rPr lang="ru-RU" sz="2000" dirty="0" err="1"/>
              <a:t>загальними</a:t>
            </a:r>
            <a:r>
              <a:rPr lang="ru-RU" sz="2000" dirty="0"/>
              <a:t> для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» .</a:t>
            </a:r>
            <a:r>
              <a:rPr lang="ru-RU" sz="2000" dirty="0" err="1"/>
              <a:t>Такий</a:t>
            </a:r>
            <a:r>
              <a:rPr lang="ru-RU" sz="2000" dirty="0"/>
              <a:t> </a:t>
            </a:r>
            <a:r>
              <a:rPr lang="ru-RU" sz="2000" dirty="0" err="1"/>
              <a:t>Довідник</a:t>
            </a:r>
            <a:r>
              <a:rPr lang="ru-RU" sz="2000" dirty="0"/>
              <a:t> є </a:t>
            </a:r>
            <a:r>
              <a:rPr lang="ru-RU" sz="2000" dirty="0" err="1"/>
              <a:t>обов’язковим</a:t>
            </a:r>
            <a:r>
              <a:rPr lang="ru-RU" sz="2000" dirty="0"/>
              <a:t> до </a:t>
            </a:r>
            <a:r>
              <a:rPr lang="ru-RU" sz="2000" dirty="0" err="1"/>
              <a:t>використання</a:t>
            </a:r>
            <a:r>
              <a:rPr lang="ru-RU" sz="2000" dirty="0"/>
              <a:t> з </a:t>
            </a:r>
            <a:r>
              <a:rPr lang="ru-RU" sz="2000" dirty="0" err="1"/>
              <a:t>питань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персоналом на </a:t>
            </a:r>
            <a:r>
              <a:rPr lang="ru-RU" sz="2000" dirty="0" err="1"/>
              <a:t>підприємствах</a:t>
            </a:r>
            <a:r>
              <a:rPr lang="ru-RU" sz="2000" dirty="0"/>
              <a:t>, в </a:t>
            </a:r>
            <a:r>
              <a:rPr lang="ru-RU" sz="2000" dirty="0" err="1"/>
              <a:t>установах</a:t>
            </a:r>
            <a:r>
              <a:rPr lang="ru-RU" sz="2000" dirty="0"/>
              <a:t> і </a:t>
            </a:r>
            <a:r>
              <a:rPr lang="ru-RU" sz="2000" dirty="0" err="1"/>
              <a:t>організаціях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форм </a:t>
            </a:r>
            <a:r>
              <a:rPr lang="ru-RU" sz="2000" dirty="0" err="1"/>
              <a:t>власності</a:t>
            </a:r>
            <a:r>
              <a:rPr lang="ru-RU" sz="2000" dirty="0"/>
              <a:t> та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. В </a:t>
            </a:r>
            <a:r>
              <a:rPr lang="ru-RU" sz="2000" dirty="0" err="1"/>
              <a:t>даному</a:t>
            </a:r>
            <a:r>
              <a:rPr lang="ru-RU" sz="2000" dirty="0"/>
              <a:t> </a:t>
            </a:r>
            <a:r>
              <a:rPr lang="ru-RU" sz="2000" dirty="0" err="1"/>
              <a:t>документі</a:t>
            </a:r>
            <a:r>
              <a:rPr lang="ru-RU" sz="2000" dirty="0"/>
              <a:t> наведено </a:t>
            </a:r>
            <a:r>
              <a:rPr lang="ru-RU" sz="2000" dirty="0" err="1"/>
              <a:t>завдання</a:t>
            </a:r>
            <a:r>
              <a:rPr lang="ru-RU" sz="2000" dirty="0"/>
              <a:t> й </a:t>
            </a:r>
            <a:r>
              <a:rPr lang="ru-RU" sz="2000" dirty="0" err="1"/>
              <a:t>обов’язки</a:t>
            </a:r>
            <a:r>
              <a:rPr lang="ru-RU" sz="2000" dirty="0"/>
              <a:t>, </a:t>
            </a:r>
            <a:r>
              <a:rPr lang="ru-RU" sz="2000" dirty="0" err="1"/>
              <a:t>об’єм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, </a:t>
            </a:r>
            <a:r>
              <a:rPr lang="ru-RU" sz="2000" dirty="0" err="1"/>
              <a:t>кваліфікаційні</a:t>
            </a:r>
            <a:r>
              <a:rPr lang="ru-RU" sz="2000" dirty="0"/>
              <a:t> </a:t>
            </a:r>
            <a:r>
              <a:rPr lang="ru-RU" sz="2000" dirty="0" err="1"/>
              <a:t>вимоги</a:t>
            </a:r>
            <a:r>
              <a:rPr lang="ru-RU" sz="2000" dirty="0"/>
              <a:t> до </a:t>
            </a:r>
            <a:r>
              <a:rPr lang="ru-RU" sz="2000" dirty="0" err="1"/>
              <a:t>відповідних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47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9D2C32F-3753-497B-966A-4CE42312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8473"/>
            <a:ext cx="11887199" cy="448733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/>
              <a:t>Вимоги</a:t>
            </a:r>
            <a:r>
              <a:rPr lang="ru-RU" sz="1800" dirty="0"/>
              <a:t> до </a:t>
            </a:r>
            <a:r>
              <a:rPr lang="ru-RU" sz="1800" dirty="0" err="1"/>
              <a:t>знань</a:t>
            </a:r>
            <a:r>
              <a:rPr lang="ru-RU" sz="1800" dirty="0"/>
              <a:t> </a:t>
            </a:r>
            <a:r>
              <a:rPr lang="ru-RU" sz="1800" dirty="0" err="1"/>
              <a:t>облікових</a:t>
            </a:r>
            <a:r>
              <a:rPr lang="ru-RU" sz="1800" dirty="0"/>
              <a:t> </a:t>
            </a:r>
            <a:r>
              <a:rPr lang="ru-RU" sz="1800" dirty="0" err="1"/>
              <a:t>працівників</a:t>
            </a:r>
            <a:r>
              <a:rPr lang="ru-RU" sz="1800" dirty="0"/>
              <a:t> </a:t>
            </a:r>
            <a:r>
              <a:rPr lang="ru-RU" sz="1800" dirty="0" err="1"/>
              <a:t>згідно</a:t>
            </a:r>
            <a:r>
              <a:rPr lang="ru-RU" sz="1800" dirty="0"/>
              <a:t> з </a:t>
            </a:r>
            <a:r>
              <a:rPr lang="ru-RU" sz="1800" dirty="0" err="1"/>
              <a:t>довідником</a:t>
            </a:r>
            <a:r>
              <a:rPr lang="ru-RU" sz="1800" dirty="0"/>
              <a:t> </a:t>
            </a:r>
            <a:r>
              <a:rPr lang="ru-RU" sz="1800" dirty="0" err="1"/>
              <a:t>кваліфікаційних</a:t>
            </a:r>
            <a:r>
              <a:rPr lang="ru-RU" sz="1800" dirty="0"/>
              <a:t> характеристик </a:t>
            </a:r>
            <a:r>
              <a:rPr lang="ru-RU" sz="1800" dirty="0" err="1"/>
              <a:t>професій</a:t>
            </a:r>
            <a:r>
              <a:rPr lang="ru-RU" sz="1800" dirty="0"/>
              <a:t> </a:t>
            </a:r>
            <a:r>
              <a:rPr lang="ru-RU" sz="1800" dirty="0" err="1"/>
              <a:t>працівників</a:t>
            </a:r>
            <a:endParaRPr lang="ru-RU" sz="1800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B5DCDA2-40A2-4191-8F22-32D885F46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985786"/>
              </p:ext>
            </p:extLst>
          </p:nvPr>
        </p:nvGraphicFramePr>
        <p:xfrm>
          <a:off x="321734" y="533855"/>
          <a:ext cx="11565466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468">
                  <a:extLst>
                    <a:ext uri="{9D8B030D-6E8A-4147-A177-3AD203B41FA5}">
                      <a16:colId xmlns:a16="http://schemas.microsoft.com/office/drawing/2014/main" val="1247465595"/>
                    </a:ext>
                  </a:extLst>
                </a:gridCol>
                <a:gridCol w="8889998">
                  <a:extLst>
                    <a:ext uri="{9D8B030D-6E8A-4147-A177-3AD203B41FA5}">
                      <a16:colId xmlns:a16="http://schemas.microsoft.com/office/drawing/2014/main" val="2097252161"/>
                    </a:ext>
                  </a:extLst>
                </a:gridCol>
              </a:tblGrid>
              <a:tr h="1152527">
                <a:tc>
                  <a:txBody>
                    <a:bodyPr/>
                    <a:lstStyle/>
                    <a:p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Головний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бухгалтер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Нормативно-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правові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акти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Міністерства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фінансів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України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щодо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порядку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ведення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бухгалтерського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обліку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та складання фінансової звітності ,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методичні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документи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міністерств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інших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центральних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органів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виконавчої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влади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щодо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галузевих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особливостей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застосування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положень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стандартів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бухгалтерського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обліку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основи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технології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виробництва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продукції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, порядок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оформлення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операцій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і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організацію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документообороту за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розділами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обліку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форми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і порядок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розрахунків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, порядок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приймання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зарахування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на баланс,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зберігання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і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витрат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коштів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, товарно-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матеріальних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інших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цінностей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; правила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проведення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інвентаризацій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активів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зобов'язань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економіку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організацію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виробництва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праці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і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управління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010777"/>
                  </a:ext>
                </a:extLst>
              </a:tr>
              <a:tr h="1684462">
                <a:tc>
                  <a:txBody>
                    <a:bodyPr/>
                    <a:lstStyle/>
                    <a:p>
                      <a:r>
                        <a:rPr lang="uk-UA" b="0" dirty="0"/>
                        <a:t>Бухгалтер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Нормативні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методичні</a:t>
                      </a:r>
                      <a:r>
                        <a:rPr lang="ru-RU" dirty="0"/>
                        <a:t> та </a:t>
                      </a:r>
                      <a:r>
                        <a:rPr lang="ru-RU" dirty="0" err="1"/>
                        <a:t>інші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керівні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матеріали</a:t>
                      </a:r>
                      <a:r>
                        <a:rPr lang="ru-RU" dirty="0"/>
                        <a:t> з </a:t>
                      </a:r>
                      <a:r>
                        <a:rPr lang="ru-RU" dirty="0" err="1"/>
                        <a:t>організації</a:t>
                      </a:r>
                      <a:r>
                        <a:rPr lang="ru-RU" dirty="0"/>
                        <a:t> та </a:t>
                      </a:r>
                      <a:r>
                        <a:rPr lang="ru-RU" dirty="0" err="1"/>
                        <a:t>ведення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бухгалтерського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обліку</a:t>
                      </a:r>
                      <a:r>
                        <a:rPr lang="ru-RU" dirty="0"/>
                        <a:t> та складання фінансової звітності; </a:t>
                      </a:r>
                      <a:r>
                        <a:rPr lang="ru-RU" dirty="0" err="1"/>
                        <a:t>облікову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політику</a:t>
                      </a:r>
                      <a:r>
                        <a:rPr lang="ru-RU" dirty="0"/>
                        <a:t>, систему </a:t>
                      </a:r>
                      <a:r>
                        <a:rPr lang="ru-RU" dirty="0" err="1"/>
                        <a:t>регістрів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обліку</a:t>
                      </a:r>
                      <a:r>
                        <a:rPr lang="ru-RU" dirty="0"/>
                        <a:t>, правила документообороту і </a:t>
                      </a:r>
                      <a:r>
                        <a:rPr lang="ru-RU" dirty="0" err="1"/>
                        <a:t>технологію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оброблення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облікової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інформації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підприємстві</a:t>
                      </a:r>
                      <a:r>
                        <a:rPr lang="ru-RU" dirty="0"/>
                        <a:t>; план </a:t>
                      </a:r>
                      <a:r>
                        <a:rPr lang="ru-RU" dirty="0" err="1"/>
                        <a:t>рахунків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бухгалтерського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обліку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активів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капіталу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зобов'язань</a:t>
                      </a:r>
                      <a:r>
                        <a:rPr lang="ru-RU" dirty="0"/>
                        <a:t> і </a:t>
                      </a:r>
                      <a:r>
                        <a:rPr lang="ru-RU" dirty="0" err="1"/>
                        <a:t>господарських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операцій</a:t>
                      </a:r>
                      <a:r>
                        <a:rPr lang="ru-RU" dirty="0"/>
                        <a:t>; систему і </a:t>
                      </a:r>
                      <a:r>
                        <a:rPr lang="ru-RU" dirty="0" err="1"/>
                        <a:t>форми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внутрішньогосподарського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управлінського</a:t>
                      </a:r>
                      <a:r>
                        <a:rPr lang="ru-RU" dirty="0"/>
                        <a:t>) </a:t>
                      </a:r>
                      <a:r>
                        <a:rPr lang="ru-RU" dirty="0" err="1"/>
                        <a:t>обліку</a:t>
                      </a:r>
                      <a:r>
                        <a:rPr lang="ru-RU" dirty="0"/>
                        <a:t>, звітності і контролю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530892"/>
                  </a:ext>
                </a:extLst>
              </a:tr>
              <a:tr h="911359">
                <a:tc>
                  <a:txBody>
                    <a:bodyPr/>
                    <a:lstStyle/>
                    <a:p>
                      <a:r>
                        <a:rPr lang="ru-RU" b="0" dirty="0" err="1"/>
                        <a:t>Касир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Правила документообороту і </a:t>
                      </a:r>
                      <a:r>
                        <a:rPr lang="ru-RU" dirty="0" err="1"/>
                        <a:t>технологію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оброблення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облікової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інформації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підприємстві</a:t>
                      </a:r>
                      <a:r>
                        <a:rPr lang="ru-RU" dirty="0"/>
                        <a:t>, нормативно-</a:t>
                      </a:r>
                      <a:r>
                        <a:rPr lang="ru-RU" dirty="0" err="1"/>
                        <a:t>правові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акти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щодо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ведення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касових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операцій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обліку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цінних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паперів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83873"/>
                  </a:ext>
                </a:extLst>
              </a:tr>
              <a:tr h="911359">
                <a:tc>
                  <a:txBody>
                    <a:bodyPr/>
                    <a:lstStyle/>
                    <a:p>
                      <a:r>
                        <a:rPr lang="ru-RU" b="0" dirty="0" err="1"/>
                        <a:t>Обліковець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Нормативні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методичні</a:t>
                      </a:r>
                      <a:r>
                        <a:rPr lang="ru-RU" dirty="0"/>
                        <a:t> та </a:t>
                      </a:r>
                      <a:r>
                        <a:rPr lang="ru-RU" dirty="0" err="1"/>
                        <a:t>інші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інструктивні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матеріали</a:t>
                      </a:r>
                      <a:r>
                        <a:rPr lang="ru-RU" dirty="0"/>
                        <a:t> з </a:t>
                      </a:r>
                      <a:r>
                        <a:rPr lang="ru-RU" dirty="0" err="1"/>
                        <a:t>організації</a:t>
                      </a:r>
                      <a:r>
                        <a:rPr lang="ru-RU" dirty="0"/>
                        <a:t> та </a:t>
                      </a:r>
                      <a:r>
                        <a:rPr lang="ru-RU" dirty="0" err="1"/>
                        <a:t>ведення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бухгалтерського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обліку</a:t>
                      </a:r>
                      <a:r>
                        <a:rPr lang="ru-RU" dirty="0"/>
                        <a:t> і складання фінансової звітності; </a:t>
                      </a:r>
                      <a:r>
                        <a:rPr lang="ru-RU" dirty="0" err="1"/>
                        <a:t>облікову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політику</a:t>
                      </a:r>
                      <a:r>
                        <a:rPr lang="ru-RU" dirty="0"/>
                        <a:t>, систему </a:t>
                      </a:r>
                      <a:r>
                        <a:rPr lang="ru-RU" dirty="0" err="1"/>
                        <a:t>регістрів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бухгалтерського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обліку</a:t>
                      </a:r>
                      <a:r>
                        <a:rPr lang="ru-RU" dirty="0"/>
                        <a:t>, порядок і </a:t>
                      </a:r>
                      <a:r>
                        <a:rPr lang="ru-RU" dirty="0" err="1"/>
                        <a:t>способи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реєстрації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інформації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9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5400</TotalTime>
  <Words>1426</Words>
  <Application>Microsoft Office PowerPoint</Application>
  <PresentationFormat>Широкий екран</PresentationFormat>
  <Paragraphs>61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6" baseType="lpstr">
      <vt:lpstr>Franklin Gothic Book</vt:lpstr>
      <vt:lpstr>Уголки</vt:lpstr>
      <vt:lpstr>Сучасні ВИМОГИ До складання фінансової звітності і ПРОФЕСІЙНИХ ЯКОСТЕЙ БУХГАЛТЕРА</vt:lpstr>
      <vt:lpstr>Презентація PowerPoint</vt:lpstr>
      <vt:lpstr>Загальні вимоги до фінансової звітності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Вимоги до знань облікових працівників згідно з довідником кваліфікаційних характеристик професій працівників</vt:lpstr>
      <vt:lpstr>Презентація PowerPoint</vt:lpstr>
      <vt:lpstr>ПРОФЕСІЙНІ ЯКОСТІ БУХГАЛТЕРА</vt:lpstr>
      <vt:lpstr>Презентація PowerPoint</vt:lpstr>
      <vt:lpstr>Презентація PowerPoint</vt:lpstr>
      <vt:lpstr>Багатьох людей приваблює те, що знання, отримані в цьому непростому ремеслі, можна застосовувати в інших сферах. Ця спеціальність на сьогодні є однією з найпоширеніших, адже пов’язана з популярністю на ринку праці.   Перспективи у бухгалтерської професії можна розцінювати як дуже непогані. Кількість фірм і підприємств постійно зростає, а це означає, що працівники бухгалтерського обліку не залишаться без роботи.  В сучасному світі, працівникам бухгалтерської та аудиторської сфери відкрито безліч нових можливостей. Вони відвідують різноманітні курси та семінари, відточуючи свої навички і професійну майстерність. Звісно, труднощів залишається чимало. Але з цим можна впоратися!  Отже, працівник бухгалтерського обліку все-таки залишається затребуваним у наш час «на всі 100».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ВИМОГИ ДО ПРОФЕСІЙНИХ ЯКОСТЕЙ БУХГАЛТЕРА</dc:title>
  <dc:creator>Expert</dc:creator>
  <cp:lastModifiedBy>Кузуб Михайло Віталійович</cp:lastModifiedBy>
  <cp:revision>9</cp:revision>
  <dcterms:created xsi:type="dcterms:W3CDTF">2023-11-01T13:01:18Z</dcterms:created>
  <dcterms:modified xsi:type="dcterms:W3CDTF">2023-11-23T06:52:36Z</dcterms:modified>
</cp:coreProperties>
</file>