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C3"/>
    <a:srgbClr val="EE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9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4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92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3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7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3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9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1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AE52-5ADB-49C0-B7BF-E83BC703C43E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9DB6-BACC-4005-A528-5AAD8AC132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72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7612"/>
            <a:ext cx="9144000" cy="2387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uk-UA" dirty="0"/>
              <a:t>Особливості бухгалтерського обліку в Китаї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295212"/>
            <a:ext cx="5569974" cy="1958104"/>
          </a:xfrm>
        </p:spPr>
        <p:txBody>
          <a:bodyPr>
            <a:normAutofit/>
          </a:bodyPr>
          <a:lstStyle/>
          <a:p>
            <a:r>
              <a:rPr lang="uk-UA" sz="1600" i="1" dirty="0"/>
              <a:t>Виконала:</a:t>
            </a:r>
          </a:p>
          <a:p>
            <a:r>
              <a:rPr lang="uk-UA" sz="1600" dirty="0"/>
              <a:t>Студентка 3 курсу 21 групи ФТМ</a:t>
            </a:r>
          </a:p>
          <a:p>
            <a:r>
              <a:rPr lang="uk-UA" sz="1600" b="1" dirty="0"/>
              <a:t>Шудрук Діана Ростиславівна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987" y="186278"/>
            <a:ext cx="7320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i="1" dirty="0"/>
              <a:t>Науково-практичний студентський круглий стіл</a:t>
            </a:r>
          </a:p>
          <a:p>
            <a:pPr algn="ctr"/>
            <a:r>
              <a:rPr lang="uk-UA" dirty="0"/>
              <a:t>«ОБЛІК І ЗВІТНІСТЬ В ІНФОРМАЦІЙНОМУ ЗАБЕЗПЕЧЕННІ СТАЛОГО РОЗВИТКУ ЕКОНОМІКИ»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629265" y="5480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Науковий керівник:</a:t>
            </a:r>
          </a:p>
          <a:p>
            <a:r>
              <a:rPr lang="uk-UA" dirty="0"/>
              <a:t>Мошковська Олена Анатоліївна</a:t>
            </a:r>
          </a:p>
          <a:p>
            <a:r>
              <a:rPr lang="uk-UA" dirty="0"/>
              <a:t>професор, доктор економічних наук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B3127A-67E5-F04F-166C-6288D2C7C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988" r="-19" b="18356"/>
          <a:stretch/>
        </p:blipFill>
        <p:spPr>
          <a:xfrm>
            <a:off x="4886157" y="4666289"/>
            <a:ext cx="2049997" cy="173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4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09536" y="1536174"/>
            <a:ext cx="7190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Основні відмінні риси китайських національних стандартів від МСФЗ полягають в наступному: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1.	Нагляд за веденням бухгалтерського обліку та фінансової звітності покладено на Міністерство фінансів.</a:t>
            </a:r>
          </a:p>
          <a:p>
            <a:r>
              <a:rPr lang="uk-UA" sz="2000" dirty="0"/>
              <a:t>2.	Можна використовувати затверджену державою схему обліку, на відміну від МСФЗ, яка дозволяє компаніям формувати незалежну звітність.</a:t>
            </a:r>
          </a:p>
          <a:p>
            <a:r>
              <a:rPr lang="uk-UA" sz="2000" dirty="0"/>
              <a:t>3.	Подвійний облік ведеться лише в юанях, а операції в іноземній валюті конвертуються в юані за офіційним обмінним курсом.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3" y="0"/>
            <a:ext cx="385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42741" y="138228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 startAt="4"/>
            </a:pPr>
            <a:r>
              <a:rPr lang="uk-UA" sz="2000" dirty="0"/>
              <a:t>Більш широко використовується метод обліку за історичною собівартістю, особливо для приватних компаній, оскільки важко отримати достовірну інформацію про справедливу вартість.</a:t>
            </a:r>
          </a:p>
          <a:p>
            <a:endParaRPr lang="uk-UA" sz="2000" dirty="0"/>
          </a:p>
          <a:p>
            <a:pPr marL="457200" indent="-457200">
              <a:buAutoNum type="arabicPeriod" startAt="5"/>
            </a:pPr>
            <a:r>
              <a:rPr lang="uk-UA" sz="2000" dirty="0"/>
              <a:t>Фінансовий рік підприємства починається 1 січня календарного року.</a:t>
            </a:r>
          </a:p>
          <a:p>
            <a:endParaRPr lang="uk-UA" sz="2000" dirty="0"/>
          </a:p>
          <a:p>
            <a:r>
              <a:rPr lang="uk-UA" sz="2000" dirty="0"/>
              <a:t>6.	Додаткові вимоги до розкриття інформації: інформація про ділового партнера, Звіти про рух грошових коштів (непрямий метод) тощо.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50080" cy="685800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320540" y="-2"/>
            <a:ext cx="2590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623" y="438865"/>
            <a:ext cx="2984292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uk-UA" dirty="0"/>
              <a:t>Висновки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178570" y="2185535"/>
            <a:ext cx="78348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a typeface="Calibri" panose="020F0502020204030204" pitchFamily="34" charset="0"/>
              </a:rPr>
              <a:t>Китайська система бухгалтерського обліку базується на власних національних стандартах, відомих як китайські стандарти фінансового обліку (CAS). Ці стандарти розробляються і затверджуються органами регулювання в Китаї. Китайські публічні компанії зобов'язані дотримуватися CAS при складанні фінансової звітності. Однак багато компаній також можуть використовувати Міжнародні стандарти фінансової звітності (МСФЗ) або конвертувати свої стандарти з МСФЗ. Однією зі значущих особливостей китайського бухгалтерського обліку є велика роль державного впливу і контролю, особливо у секторі державних підприємств. </a:t>
            </a:r>
            <a:r>
              <a:rPr lang="uk-UA" sz="2000" dirty="0"/>
              <a:t>Китай продовжує вдосконалювати свої стандарти обліку та прагне до більшої гармонізації з міжнародними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3796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5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134" y="2643630"/>
            <a:ext cx="4992974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1925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Овал 9"/>
          <p:cNvSpPr/>
          <p:nvPr/>
        </p:nvSpPr>
        <p:spPr>
          <a:xfrm>
            <a:off x="4606652" y="384354"/>
            <a:ext cx="6411118" cy="1577181"/>
          </a:xfrm>
          <a:prstGeom prst="ellipse">
            <a:avLst/>
          </a:prstGeom>
          <a:solidFill>
            <a:srgbClr val="EE609D">
              <a:alpha val="42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064" y="547886"/>
            <a:ext cx="7385114" cy="1325563"/>
          </a:xfrm>
        </p:spPr>
        <p:txBody>
          <a:bodyPr/>
          <a:lstStyle/>
          <a:p>
            <a:r>
              <a:rPr lang="uk-UA" u="sng" dirty="0"/>
              <a:t>Лідируючі позиції Китаю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267" cy="6858000"/>
          </a:xfrm>
          <a:prstGeom prst="rect">
            <a:avLst/>
          </a:prstGeom>
        </p:spPr>
      </p:pic>
      <p:cxnSp>
        <p:nvCxnSpPr>
          <p:cNvPr id="7" name="Пряма сполучна лінія 6"/>
          <p:cNvCxnSpPr/>
          <p:nvPr/>
        </p:nvCxnSpPr>
        <p:spPr>
          <a:xfrm>
            <a:off x="3852267" y="0"/>
            <a:ext cx="0" cy="685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кутник 7"/>
          <p:cNvSpPr/>
          <p:nvPr/>
        </p:nvSpPr>
        <p:spPr>
          <a:xfrm>
            <a:off x="4889580" y="2125067"/>
            <a:ext cx="66928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 останні роки Китай швидко вийшов на лідируючі позиції в економіці та нових технологічних сферах. Дешеві людські ресурси, величезна виробнича продуктивність і технологічний потенціал роблять Китай надзвичайно привабливим для міжнародних інвесторів. Навіть якщо в Китаї все ще зберігається дивне поєднання ринкової економіки та елементів комуністичної ідеології, вкладникам це не завадило: у 2013 р. прямі іноземні інвестиції в китайську економіку досягли рекордного рівня в 117,6 млрд. $, згідно з даними Міністерства торгівлі Китаю </a:t>
            </a:r>
          </a:p>
        </p:txBody>
      </p:sp>
    </p:spTree>
    <p:extLst>
      <p:ext uri="{BB962C8B-B14F-4D97-AF65-F5344CB8AC3E}">
        <p14:creationId xmlns:p14="http://schemas.microsoft.com/office/powerpoint/2010/main" val="9257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80893"/>
              </p:ext>
            </p:extLst>
          </p:nvPr>
        </p:nvGraphicFramePr>
        <p:xfrm>
          <a:off x="1860530" y="1287028"/>
          <a:ext cx="10133352" cy="53423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0977">
                  <a:extLst>
                    <a:ext uri="{9D8B030D-6E8A-4147-A177-3AD203B41FA5}">
                      <a16:colId xmlns:a16="http://schemas.microsoft.com/office/drawing/2014/main" val="3061251707"/>
                    </a:ext>
                  </a:extLst>
                </a:gridCol>
                <a:gridCol w="1393889">
                  <a:extLst>
                    <a:ext uri="{9D8B030D-6E8A-4147-A177-3AD203B41FA5}">
                      <a16:colId xmlns:a16="http://schemas.microsoft.com/office/drawing/2014/main" val="3281859361"/>
                    </a:ext>
                  </a:extLst>
                </a:gridCol>
                <a:gridCol w="7948486">
                  <a:extLst>
                    <a:ext uri="{9D8B030D-6E8A-4147-A177-3AD203B41FA5}">
                      <a16:colId xmlns:a16="http://schemas.microsoft.com/office/drawing/2014/main" val="1039391071"/>
                    </a:ext>
                  </a:extLst>
                </a:gridCol>
              </a:tblGrid>
              <a:tr h="600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Етап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Період, роки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Характеристика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67936"/>
                  </a:ext>
                </a:extLst>
              </a:tr>
              <a:tr h="1009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1978-1992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Товарна економіка не пов’язана з МСФЗ. Період характеризується відновленням громадського економічного порядку, поступовим регулюванням режиму бухгалтерського обліку.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006759"/>
                  </a:ext>
                </a:extLst>
              </a:tr>
              <a:tr h="1682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1992-2000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Залучення іноземних інвестиції, створення системи бухгалтерського обліку для пілотних акціонерних суспільств; характеризується тим, що вперше в історії китайського бухгалтерського обліку здійснюється внутрідержавна координація, початкова інтеграція з МСФЗ.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412342"/>
                  </a:ext>
                </a:extLst>
              </a:tr>
              <a:tr h="1514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2001-2007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Характеризується паралельністю ведення китайської системи бухгалтерського обліку і положень з бухгалтерського обліку компанії. Було здійснено загальнонаціональну єдність режиму бухгалтерського обліку на підприємстві, частково погоджено з МСФЗ.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242360"/>
                  </a:ext>
                </a:extLst>
              </a:tr>
              <a:tr h="536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2007- донині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Китайські положення бухгалтерському обліку компаній по суті відповідають МСФЗ.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88283"/>
                  </a:ext>
                </a:extLst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1997690" y="344382"/>
            <a:ext cx="883795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uk-UA" sz="2800" dirty="0"/>
              <a:t>Етапи регулювання бухгалтерського обліку в Китаї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7750" l="2591" r="96820">
                        <a14:backgroundMark x1="12367" y1="20000" x2="77974" y2="15333"/>
                        <a14:backgroundMark x1="25559" y1="22667" x2="73616" y2="32417"/>
                        <a14:backgroundMark x1="10483" y1="50667" x2="13310" y2="7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58" y="2275652"/>
            <a:ext cx="2562555" cy="36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9" name="Округлений прямокутник 8"/>
          <p:cNvSpPr/>
          <p:nvPr/>
        </p:nvSpPr>
        <p:spPr>
          <a:xfrm>
            <a:off x="5654040" y="780483"/>
            <a:ext cx="6096000" cy="1795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654040" y="335844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sz="2000" dirty="0"/>
              <a:t>Однак глобальні тенденції та конвергенція бухгалтерського обліку не вплинули на більшість малого бізнесу у Китаї, що продовжує перебувати під сильним впливом традицій і політичної ідеології. </a:t>
            </a:r>
          </a:p>
          <a:p>
            <a:endParaRPr lang="uk-UA" sz="2000" dirty="0"/>
          </a:p>
          <a:p>
            <a:endParaRPr lang="uk-UA" sz="2000" dirty="0"/>
          </a:p>
          <a:p>
            <a:pPr algn="ctr"/>
            <a:r>
              <a:rPr lang="uk-UA" sz="2000" dirty="0"/>
              <a:t>В останні десятиліття в Китаї фактично співіснували два різних світи - сучасний світ конкуренції та великого бізнесу та застаріла комуністична система, в якій ідеологічні установки та ідеї, правила важливіші за економічну доцільність. Конфлікт між цими двома світами значною мірою відображається на розвитку бухгалтерської професії, яка має глибоке коріння в Китаї.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50080" cy="685800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4191000" y="0"/>
            <a:ext cx="2590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6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69693" y="650274"/>
            <a:ext cx="81496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000" b="1" dirty="0"/>
              <a:t>Загалом варто визначити дві основи для китайського бухгалтерського обліку, а саме</a:t>
            </a:r>
            <a:r>
              <a:rPr lang="uk-UA" sz="2000" dirty="0"/>
              <a:t>: правові акти спеціального характеру (наприклад, розділ «Контроль бухгалтерської звітності та іншої господарської діяльності» у Законі «Про збір та адміністрування податків» 1992 р.) та основні джерела правових норм (Конституція, цивільне право, кримінальне право тощо). 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Щодо китайських публічних компаній, вони повинні дотримуватися </a:t>
            </a:r>
            <a:r>
              <a:rPr lang="en-AU" sz="2000" dirty="0"/>
              <a:t>CAS </a:t>
            </a:r>
            <a:r>
              <a:rPr lang="uk-UA" sz="2000" dirty="0"/>
              <a:t>при складанні фінансової звітності. Однак важливо відзначити, що Китай також впроваджує конвергенцію своїх стандартів із Міжнародними стандартами фінансової звітності (МСФЗ). </a:t>
            </a:r>
            <a:r>
              <a:rPr lang="uk-UA" sz="2000" dirty="0" err="1"/>
              <a:t>Т.ч</a:t>
            </a:r>
            <a:r>
              <a:rPr lang="uk-UA" sz="2000" dirty="0"/>
              <a:t>., багато китайських компаній можуть використовувати МСФЗ або приводити свої фінансові звіти у відповідність із ними.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7750" l="2591" r="96820">
                        <a14:backgroundMark x1="12367" y1="20000" x2="77974" y2="15333"/>
                        <a14:backgroundMark x1="25559" y1="22667" x2="73616" y2="32417"/>
                        <a14:backgroundMark x1="10483" y1="50667" x2="13310" y2="7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5" y="276999"/>
            <a:ext cx="3362793" cy="4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Прямокутник 4"/>
          <p:cNvSpPr/>
          <p:nvPr/>
        </p:nvSpPr>
        <p:spPr>
          <a:xfrm>
            <a:off x="694794" y="2100377"/>
            <a:ext cx="71065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Єдиний принцип китайського бухгалтерського обліку полягає в наступному: </a:t>
            </a:r>
            <a:r>
              <a:rPr lang="uk-UA" sz="2000" dirty="0"/>
              <a:t>правдиво, повно і своєчасно відображати результати господарської діяльності в обліку і звітності, зберігати специфічні методи бухгалтерського обліку протягом звітного періоду, оцінювання майнових ресурсів за первісною вартістю.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75" y="-1"/>
            <a:ext cx="3467725" cy="685800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465195" y="0"/>
            <a:ext cx="2590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4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951750" y="1074509"/>
            <a:ext cx="66806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Одним із унікальних аспектів, заснованих на менталітеті та усталених традиціях громадян Китаю, є наголос на власній репутації. </a:t>
            </a:r>
            <a:r>
              <a:rPr lang="uk-UA" sz="2000" dirty="0"/>
              <a:t>У світі бухгалтерського обліку це проявляється в залякуванні бухгалтерів шляхом оприлюднення їхніх імен нації, якщо компанії, в яких вони працюють, не платять податки або приховують свої справжні фінансові результати. 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Китайська влада розробила власні механізми боротьби з тими, хто не повністю відображає доходи компаній і прагне знизити свій податковий тягар. Суть полягає в організації Податковою службою перевірки покупців, хто отримує матеріальні призи.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267" cy="6858000"/>
          </a:xfrm>
          <a:prstGeom prst="rect">
            <a:avLst/>
          </a:prstGeom>
        </p:spPr>
      </p:pic>
      <p:cxnSp>
        <p:nvCxnSpPr>
          <p:cNvPr id="7" name="Пряма сполучна лінія 6"/>
          <p:cNvCxnSpPr/>
          <p:nvPr/>
        </p:nvCxnSpPr>
        <p:spPr>
          <a:xfrm>
            <a:off x="3852267" y="0"/>
            <a:ext cx="0" cy="6858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Округлений прямокутник 7"/>
          <p:cNvSpPr/>
          <p:nvPr/>
        </p:nvSpPr>
        <p:spPr>
          <a:xfrm>
            <a:off x="604604" y="1652663"/>
            <a:ext cx="6335842" cy="35526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724525" y="19978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/>
              <a:t>У Китайській Народній Республіці велика увага приділяється чесності в усіх видах діяльності, </a:t>
            </a:r>
            <a:r>
              <a:rPr lang="uk-UA" sz="2000" dirty="0"/>
              <a:t>особливо у фінансових питаннях: боротьба з корупцією, стимулювання збору податків та підвищення прозорості фінансової звітності. Одним із аспектів досягнення цих цілей є наближення національних стандартів бухгалтерського обліку (</a:t>
            </a:r>
            <a:r>
              <a:rPr lang="en-AU" sz="2000" dirty="0"/>
              <a:t>CAS) </a:t>
            </a:r>
            <a:r>
              <a:rPr lang="uk-UA" sz="2000" dirty="0"/>
              <a:t>до міжнародних стандартів фінансової звітності (МСФЗ).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0"/>
            <a:ext cx="4450080" cy="685800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612380" y="-2"/>
            <a:ext cx="2590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6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44447" y="956980"/>
            <a:ext cx="7669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Щоб сприяти розвитку Китаю як головного гравця на міжнародному інвестиційному ринку, необхідно постійно оновлювати систему бухгалтерського обліку відповідно до міжнародної практики бухгалтерського обліку та фінансової звітності. Бухгалтерський облік є предметом постійної критики з боку китайських бухгалтерів та іноземних інвесторів. 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pPr algn="ctr"/>
            <a:r>
              <a:rPr lang="uk-UA" sz="2000" b="1" dirty="0"/>
              <a:t>Наприклад, іноземні інвестори часто стикаються з деякими проблемами при використанні китайських стандартів: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неправильне тлумачення рахунків Китаю;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неправильна методологія консолідації звітності материнською компанією.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7750" l="2591" r="96820">
                        <a14:backgroundMark x1="12367" y1="20000" x2="77974" y2="15333"/>
                        <a14:backgroundMark x1="25559" y1="22667" x2="73616" y2="32417"/>
                        <a14:backgroundMark x1="10483" y1="50667" x2="13310" y2="7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2" y="486861"/>
            <a:ext cx="3362793" cy="4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912</Words>
  <Application>Microsoft Office PowerPoint</Application>
  <PresentationFormat>Широкий екран</PresentationFormat>
  <Paragraphs>66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Тема Office</vt:lpstr>
      <vt:lpstr>Особливості бухгалтерського обліку в Китаї</vt:lpstr>
      <vt:lpstr>Лідируючі позиції Китаю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Kompik</dc:creator>
  <cp:lastModifiedBy>Кузуб Михайло Віталійович</cp:lastModifiedBy>
  <cp:revision>16</cp:revision>
  <dcterms:created xsi:type="dcterms:W3CDTF">2023-10-24T09:17:31Z</dcterms:created>
  <dcterms:modified xsi:type="dcterms:W3CDTF">2023-11-22T09:28:48Z</dcterms:modified>
</cp:coreProperties>
</file>