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1" r:id="rId3"/>
    <p:sldId id="268" r:id="rId4"/>
    <p:sldId id="272" r:id="rId5"/>
    <p:sldId id="273" r:id="rId6"/>
    <p:sldId id="308" r:id="rId7"/>
    <p:sldId id="309" r:id="rId8"/>
    <p:sldId id="312" r:id="rId9"/>
    <p:sldId id="311" r:id="rId10"/>
    <p:sldId id="298" r:id="rId11"/>
    <p:sldId id="313" r:id="rId12"/>
    <p:sldId id="299" r:id="rId13"/>
    <p:sldId id="282" r:id="rId14"/>
    <p:sldId id="287" r:id="rId15"/>
    <p:sldId id="283" r:id="rId16"/>
    <p:sldId id="34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69" d="100"/>
          <a:sy n="69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DCEAD-2567-428D-A5A8-2321F0A33860}" type="datetimeFigureOut">
              <a:rPr lang="uk-UA" smtClean="0"/>
              <a:t>17.02.2021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9E794-29F1-428C-A0E2-34552CB7A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15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470025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Латинська мова</a:t>
            </a:r>
            <a:endParaRPr lang="uk-UA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Non </a:t>
            </a:r>
            <a:r>
              <a:rPr lang="en-GB" b="1" dirty="0" err="1">
                <a:solidFill>
                  <a:schemeClr val="bg1"/>
                </a:solidFill>
              </a:rPr>
              <a:t>enim</a:t>
            </a:r>
            <a:r>
              <a:rPr lang="en-GB" b="1" dirty="0">
                <a:solidFill>
                  <a:schemeClr val="bg1"/>
                </a:solidFill>
              </a:rPr>
              <a:t> tam </a:t>
            </a:r>
            <a:r>
              <a:rPr lang="en-GB" b="1" dirty="0" err="1">
                <a:solidFill>
                  <a:schemeClr val="bg1"/>
                </a:solidFill>
              </a:rPr>
              <a:t>praeclarum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est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scire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Latine</a:t>
            </a:r>
            <a:r>
              <a:rPr lang="en-GB" b="1" dirty="0">
                <a:solidFill>
                  <a:schemeClr val="bg1"/>
                </a:solidFill>
              </a:rPr>
              <a:t>, quam </a:t>
            </a:r>
            <a:r>
              <a:rPr lang="en-GB" b="1" dirty="0" err="1">
                <a:solidFill>
                  <a:schemeClr val="bg1"/>
                </a:solidFill>
              </a:rPr>
              <a:t>turpe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nescire</a:t>
            </a:r>
            <a:r>
              <a:rPr lang="en-GB" b="1" dirty="0">
                <a:solidFill>
                  <a:schemeClr val="bg1"/>
                </a:solidFill>
              </a:rPr>
              <a:t>» 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i="1" dirty="0" smtClean="0">
                <a:solidFill>
                  <a:schemeClr val="bg1"/>
                </a:solidFill>
              </a:rPr>
              <a:t>Бо </a:t>
            </a:r>
            <a:r>
              <a:rPr lang="uk-UA" i="1" dirty="0">
                <a:solidFill>
                  <a:schemeClr val="bg1"/>
                </a:solidFill>
              </a:rPr>
              <a:t>не так прекрасно знати латину, як соромно її не </a:t>
            </a:r>
            <a:r>
              <a:rPr lang="uk-UA" i="1" dirty="0" smtClean="0">
                <a:solidFill>
                  <a:schemeClr val="bg1"/>
                </a:solidFill>
              </a:rPr>
              <a:t>знати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Цицерон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340768"/>
            <a:ext cx="55446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Латина </a:t>
            </a:r>
            <a:r>
              <a:rPr lang="uk-UA" dirty="0"/>
              <a:t>в цей період поширювалась і на слов’янські держави. На території сучасної України латинська мова починає використовуватися з ХІІІ ст. переважно на західних землях для </a:t>
            </a:r>
            <a:r>
              <a:rPr lang="uk-UA" dirty="0" smtClean="0"/>
              <a:t>підтримання </a:t>
            </a:r>
            <a:r>
              <a:rPr lang="uk-UA" dirty="0"/>
              <a:t>міжнародних контактів.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 </a:t>
            </a:r>
            <a:r>
              <a:rPr lang="uk-UA" dirty="0"/>
              <a:t>Х</a:t>
            </a:r>
            <a:r>
              <a:rPr lang="en-GB" dirty="0"/>
              <a:t>V </a:t>
            </a:r>
            <a:r>
              <a:rPr lang="uk-UA" dirty="0"/>
              <a:t>ст. </a:t>
            </a:r>
            <a:r>
              <a:rPr lang="uk-UA" dirty="0" smtClean="0"/>
              <a:t>в Галичині </a:t>
            </a:r>
            <a:r>
              <a:rPr lang="uk-UA" dirty="0"/>
              <a:t>латина витісняє староукраїнську мову у офіційному вжитку.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Широке </a:t>
            </a:r>
            <a:r>
              <a:rPr lang="uk-UA" dirty="0"/>
              <a:t>введення латини до шкільної освіти: відкриваються </a:t>
            </a:r>
            <a:r>
              <a:rPr lang="uk-UA" dirty="0" err="1"/>
              <a:t>латиномовні</a:t>
            </a:r>
            <a:r>
              <a:rPr lang="uk-UA" dirty="0"/>
              <a:t> освітні </a:t>
            </a:r>
            <a:r>
              <a:rPr lang="uk-UA" dirty="0" smtClean="0"/>
              <a:t>заклади</a:t>
            </a:r>
            <a:r>
              <a:rPr lang="uk-UA" dirty="0"/>
              <a:t>, у літературі з’являється ціла плеяда </a:t>
            </a:r>
            <a:r>
              <a:rPr lang="uk-UA" dirty="0" err="1"/>
              <a:t>латиномовних</a:t>
            </a:r>
            <a:r>
              <a:rPr lang="uk-UA" dirty="0"/>
              <a:t> письменників та поетів, латина проникає в юриспруденцію, медицину, </a:t>
            </a:r>
            <a:r>
              <a:rPr lang="uk-UA" dirty="0" smtClean="0"/>
              <a:t>діловодство</a:t>
            </a:r>
            <a:r>
              <a:rPr lang="uk-UA" dirty="0"/>
              <a:t>.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Латиною </a:t>
            </a:r>
            <a:r>
              <a:rPr lang="uk-UA" dirty="0"/>
              <a:t>велося викладання в Києво-Могилянській академії та інших «вищих школах» на теренах України. 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Цією </a:t>
            </a:r>
            <a:r>
              <a:rPr lang="uk-UA" dirty="0"/>
              <a:t>мовою творилася  елітарна і пов’язана зі шкільництвом </a:t>
            </a:r>
            <a:r>
              <a:rPr lang="uk-UA" dirty="0" smtClean="0"/>
              <a:t>література XVІI–ХVІIІ </a:t>
            </a:r>
            <a:r>
              <a:rPr lang="uk-UA" dirty="0"/>
              <a:t>ст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620688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Латинська мова в Україні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8307"/>
            <a:ext cx="2470900" cy="46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6074712"/>
            <a:ext cx="2470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Києво-Могилянська</a:t>
            </a:r>
            <a:r>
              <a:rPr lang="ru-RU" sz="1400" dirty="0"/>
              <a:t> </a:t>
            </a:r>
            <a:r>
              <a:rPr lang="ru-RU" sz="1400" dirty="0" err="1"/>
              <a:t>академія</a:t>
            </a:r>
            <a:r>
              <a:rPr lang="ru-RU" sz="1400" dirty="0"/>
              <a:t> та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вихованці</a:t>
            </a:r>
            <a:r>
              <a:rPr lang="ru-RU" sz="1400" dirty="0"/>
              <a:t>. Гравюра XVIII ст.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5521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uk-UA" dirty="0" smtClean="0"/>
              <a:t>Латина у сучасному світі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617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З Х</a:t>
            </a:r>
            <a:r>
              <a:rPr lang="en-GB" dirty="0"/>
              <a:t>VIII </a:t>
            </a:r>
            <a:r>
              <a:rPr lang="uk-UA" dirty="0"/>
              <a:t>століття сфера використання латинської мови  </a:t>
            </a:r>
            <a:r>
              <a:rPr lang="uk-UA" dirty="0" smtClean="0"/>
              <a:t>звужується (пріоритет надається національним мовам). </a:t>
            </a:r>
            <a:endParaRPr lang="uk-UA" dirty="0"/>
          </a:p>
          <a:p>
            <a:pPr algn="just"/>
            <a:r>
              <a:rPr lang="uk-UA" dirty="0" smtClean="0"/>
              <a:t>Суспільно-політичне </a:t>
            </a:r>
            <a:r>
              <a:rPr lang="uk-UA" dirty="0"/>
              <a:t>та культурне значення її втрачається, але латинська мова не зникає безслідно, і не перестає функціонувати. </a:t>
            </a:r>
            <a:endParaRPr lang="uk-UA" dirty="0" smtClean="0"/>
          </a:p>
          <a:p>
            <a:pPr algn="just"/>
            <a:r>
              <a:rPr lang="uk-UA" dirty="0" smtClean="0"/>
              <a:t>Вона </a:t>
            </a:r>
            <a:r>
              <a:rPr lang="uk-UA" dirty="0"/>
              <a:t>відіграє велику роль у   розвиткові наук – греко-латинський лексичний фонд стає базовим у термінотворенні та у формуванні інтернаціональної лексики, а також є офіційною   мовою католицької церкви. </a:t>
            </a:r>
            <a:endParaRPr lang="uk-UA" dirty="0" smtClean="0"/>
          </a:p>
          <a:p>
            <a:pPr algn="just"/>
            <a:r>
              <a:rPr lang="uk-UA" dirty="0" smtClean="0"/>
              <a:t>Латина </a:t>
            </a:r>
            <a:r>
              <a:rPr lang="uk-UA" dirty="0"/>
              <a:t>вивчається майже в усіх освітніх закладах як навчальна дисципліна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33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681" y="1556792"/>
            <a:ext cx="8686799" cy="237626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Сьогодні латина продовжує </a:t>
            </a:r>
            <a:r>
              <a:rPr lang="uk-UA" dirty="0"/>
              <a:t>існувати лише в окремих галузях науки: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широко </a:t>
            </a:r>
            <a:r>
              <a:rPr lang="uk-UA" dirty="0"/>
              <a:t>застосовується в медицині </a:t>
            </a:r>
            <a:r>
              <a:rPr lang="uk-UA" dirty="0" smtClean="0"/>
              <a:t>(на </a:t>
            </a:r>
            <a:r>
              <a:rPr lang="uk-UA" dirty="0"/>
              <a:t>рівні міжнародної термінології та рецептури</a:t>
            </a:r>
            <a:r>
              <a:rPr lang="uk-UA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є </a:t>
            </a:r>
            <a:r>
              <a:rPr lang="uk-UA" dirty="0"/>
              <a:t>мовою католицької церкви (вона є офіційною мовою Ватикану</a:t>
            </a:r>
            <a:r>
              <a:rPr lang="uk-UA" dirty="0" smtClean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є обов’язковою </a:t>
            </a:r>
            <a:r>
              <a:rPr lang="uk-UA" dirty="0"/>
              <a:t>навчальною дисципліною у підготовці юристів, філологів, істориків, філософів, теологів, біологів. </a:t>
            </a:r>
            <a:endParaRPr lang="uk-UA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uk-UA" dirty="0" smtClean="0"/>
              <a:t>Латина у сучасному світі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6876255" cy="25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1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uk-UA" dirty="0" smtClean="0"/>
              <a:t>Латина і термінологія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152128"/>
          </a:xfrm>
        </p:spPr>
        <p:txBody>
          <a:bodyPr numCol="1">
            <a:normAutofit/>
          </a:bodyPr>
          <a:lstStyle/>
          <a:p>
            <a:r>
              <a:rPr lang="uk-UA" sz="1600" dirty="0" smtClean="0"/>
              <a:t>Латина була і </a:t>
            </a:r>
            <a:r>
              <a:rPr lang="uk-UA" sz="1600" dirty="0"/>
              <a:t>залишається основою для формування термінологічної та інтернаціональної лексики. </a:t>
            </a:r>
          </a:p>
          <a:p>
            <a:r>
              <a:rPr lang="uk-UA" sz="1600" dirty="0" smtClean="0"/>
              <a:t>Соціально-політичні</a:t>
            </a:r>
            <a:r>
              <a:rPr lang="uk-UA" sz="1600" dirty="0"/>
              <a:t>, філологічні, математичні, технічні, медичні, юридичні та інші наукові терміни переважно латинського походження</a:t>
            </a:r>
            <a:r>
              <a:rPr lang="uk-UA" sz="1600" dirty="0" smtClean="0"/>
              <a:t>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2852936"/>
            <a:ext cx="8640960" cy="3801992"/>
          </a:xfrm>
          <a:prstGeom prst="rect">
            <a:avLst/>
          </a:prstGeom>
        </p:spPr>
        <p:txBody>
          <a:bodyPr vert="horz" numCol="4">
            <a:normAutofit fontScale="4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Абітурієнт</a:t>
            </a:r>
          </a:p>
          <a:p>
            <a:r>
              <a:rPr lang="uk-UA" dirty="0" smtClean="0"/>
              <a:t>Автор</a:t>
            </a:r>
          </a:p>
          <a:p>
            <a:r>
              <a:rPr lang="uk-UA" dirty="0" smtClean="0"/>
              <a:t>Адаптація</a:t>
            </a:r>
          </a:p>
          <a:p>
            <a:r>
              <a:rPr lang="uk-UA" dirty="0" smtClean="0"/>
              <a:t>Адвокат</a:t>
            </a:r>
          </a:p>
          <a:p>
            <a:r>
              <a:rPr lang="uk-UA" dirty="0" smtClean="0"/>
              <a:t>Акт</a:t>
            </a:r>
          </a:p>
          <a:p>
            <a:r>
              <a:rPr lang="uk-UA" dirty="0" smtClean="0"/>
              <a:t>Активний</a:t>
            </a:r>
          </a:p>
          <a:p>
            <a:r>
              <a:rPr lang="uk-UA" dirty="0" smtClean="0"/>
              <a:t>Акція</a:t>
            </a:r>
          </a:p>
          <a:p>
            <a:r>
              <a:rPr lang="uk-UA" dirty="0" smtClean="0"/>
              <a:t>Амбулаторія</a:t>
            </a:r>
          </a:p>
          <a:p>
            <a:r>
              <a:rPr lang="uk-UA" dirty="0" smtClean="0"/>
              <a:t>Армія</a:t>
            </a:r>
          </a:p>
          <a:p>
            <a:r>
              <a:rPr lang="uk-UA" dirty="0" smtClean="0"/>
              <a:t>Артист</a:t>
            </a:r>
          </a:p>
          <a:p>
            <a:r>
              <a:rPr lang="uk-UA" dirty="0" smtClean="0"/>
              <a:t>Аспірант</a:t>
            </a:r>
          </a:p>
          <a:p>
            <a:r>
              <a:rPr lang="uk-UA" dirty="0" smtClean="0"/>
              <a:t>Атестат</a:t>
            </a:r>
          </a:p>
          <a:p>
            <a:r>
              <a:rPr lang="uk-UA" dirty="0" smtClean="0"/>
              <a:t>Аудиторія</a:t>
            </a:r>
          </a:p>
          <a:p>
            <a:r>
              <a:rPr lang="uk-UA" dirty="0" smtClean="0"/>
              <a:t>Гонорар</a:t>
            </a:r>
          </a:p>
          <a:p>
            <a:r>
              <a:rPr lang="uk-UA" dirty="0" smtClean="0"/>
              <a:t>Демонстрація</a:t>
            </a:r>
          </a:p>
          <a:p>
            <a:r>
              <a:rPr lang="uk-UA" dirty="0" smtClean="0"/>
              <a:t>Дефект</a:t>
            </a:r>
          </a:p>
          <a:p>
            <a:r>
              <a:rPr lang="uk-UA" dirty="0" smtClean="0"/>
              <a:t>Диктант</a:t>
            </a:r>
          </a:p>
          <a:p>
            <a:r>
              <a:rPr lang="uk-UA" dirty="0" smtClean="0"/>
              <a:t>Диктатура</a:t>
            </a:r>
          </a:p>
          <a:p>
            <a:r>
              <a:rPr lang="uk-UA" dirty="0" smtClean="0"/>
              <a:t>Директор</a:t>
            </a:r>
          </a:p>
          <a:p>
            <a:r>
              <a:rPr lang="uk-UA" dirty="0" smtClean="0"/>
              <a:t>Доктор</a:t>
            </a:r>
          </a:p>
          <a:p>
            <a:r>
              <a:rPr lang="uk-UA" dirty="0" smtClean="0"/>
              <a:t>Доцент</a:t>
            </a:r>
          </a:p>
          <a:p>
            <a:r>
              <a:rPr lang="uk-UA" dirty="0" smtClean="0"/>
              <a:t>Екзамен</a:t>
            </a:r>
          </a:p>
          <a:p>
            <a:r>
              <a:rPr lang="uk-UA" dirty="0" smtClean="0"/>
              <a:t>Ефект</a:t>
            </a:r>
          </a:p>
          <a:p>
            <a:r>
              <a:rPr lang="uk-UA" dirty="0" smtClean="0"/>
              <a:t>Імперія</a:t>
            </a:r>
          </a:p>
          <a:p>
            <a:r>
              <a:rPr lang="uk-UA" dirty="0" smtClean="0"/>
              <a:t>Інспектор</a:t>
            </a:r>
          </a:p>
          <a:p>
            <a:r>
              <a:rPr lang="uk-UA" dirty="0" smtClean="0"/>
              <a:t>Інститут</a:t>
            </a:r>
          </a:p>
          <a:p>
            <a:r>
              <a:rPr lang="uk-UA" dirty="0" smtClean="0"/>
              <a:t>Інструмент</a:t>
            </a:r>
          </a:p>
          <a:p>
            <a:r>
              <a:rPr lang="uk-UA" dirty="0" smtClean="0"/>
              <a:t>Комісія</a:t>
            </a:r>
          </a:p>
          <a:p>
            <a:r>
              <a:rPr lang="uk-UA" dirty="0" smtClean="0"/>
              <a:t>Компроміс</a:t>
            </a:r>
          </a:p>
          <a:p>
            <a:r>
              <a:rPr lang="uk-UA" dirty="0" smtClean="0"/>
              <a:t>Конгрес</a:t>
            </a:r>
          </a:p>
          <a:p>
            <a:r>
              <a:rPr lang="uk-UA" dirty="0" smtClean="0"/>
              <a:t>Консиліум</a:t>
            </a:r>
          </a:p>
          <a:p>
            <a:r>
              <a:rPr lang="uk-UA" dirty="0" smtClean="0"/>
              <a:t>Конституція</a:t>
            </a:r>
          </a:p>
          <a:p>
            <a:r>
              <a:rPr lang="uk-UA" dirty="0" smtClean="0"/>
              <a:t>Консультація</a:t>
            </a:r>
          </a:p>
          <a:p>
            <a:r>
              <a:rPr lang="uk-UA" dirty="0" smtClean="0"/>
              <a:t>Конференція</a:t>
            </a:r>
          </a:p>
          <a:p>
            <a:r>
              <a:rPr lang="uk-UA" dirty="0" smtClean="0"/>
              <a:t>Корпус</a:t>
            </a:r>
          </a:p>
          <a:p>
            <a:r>
              <a:rPr lang="uk-UA" dirty="0" smtClean="0"/>
              <a:t>Косинус</a:t>
            </a:r>
          </a:p>
          <a:p>
            <a:r>
              <a:rPr lang="uk-UA" dirty="0" smtClean="0"/>
              <a:t>Культура</a:t>
            </a:r>
          </a:p>
          <a:p>
            <a:r>
              <a:rPr lang="uk-UA" dirty="0" smtClean="0"/>
              <a:t>Лабораторія</a:t>
            </a:r>
          </a:p>
          <a:p>
            <a:r>
              <a:rPr lang="uk-UA" dirty="0" smtClean="0"/>
              <a:t>Легальний</a:t>
            </a:r>
          </a:p>
          <a:p>
            <a:r>
              <a:rPr lang="uk-UA" dirty="0" smtClean="0"/>
              <a:t>Лектор</a:t>
            </a:r>
          </a:p>
          <a:p>
            <a:r>
              <a:rPr lang="uk-UA" dirty="0" smtClean="0"/>
              <a:t>Лекція</a:t>
            </a:r>
          </a:p>
          <a:p>
            <a:r>
              <a:rPr lang="uk-UA" dirty="0" smtClean="0"/>
              <a:t>Ліберал</a:t>
            </a:r>
          </a:p>
          <a:p>
            <a:r>
              <a:rPr lang="uk-UA" dirty="0" smtClean="0"/>
              <a:t>Лінія</a:t>
            </a:r>
          </a:p>
          <a:p>
            <a:r>
              <a:rPr lang="uk-UA" dirty="0" smtClean="0"/>
              <a:t>Література</a:t>
            </a:r>
          </a:p>
          <a:p>
            <a:r>
              <a:rPr lang="uk-UA" dirty="0" smtClean="0"/>
              <a:t>Мінус</a:t>
            </a:r>
          </a:p>
          <a:p>
            <a:r>
              <a:rPr lang="uk-UA" dirty="0" smtClean="0"/>
              <a:t>Нотаріус</a:t>
            </a:r>
          </a:p>
          <a:p>
            <a:r>
              <a:rPr lang="uk-UA" dirty="0" smtClean="0"/>
              <a:t>Об’єкт</a:t>
            </a:r>
          </a:p>
          <a:p>
            <a:r>
              <a:rPr lang="uk-UA" dirty="0" smtClean="0"/>
              <a:t>Партія</a:t>
            </a:r>
          </a:p>
          <a:p>
            <a:r>
              <a:rPr lang="uk-UA" dirty="0" smtClean="0"/>
              <a:t>Пасивний</a:t>
            </a:r>
          </a:p>
          <a:p>
            <a:r>
              <a:rPr lang="uk-UA" dirty="0" smtClean="0"/>
              <a:t>Плюс</a:t>
            </a:r>
          </a:p>
          <a:p>
            <a:r>
              <a:rPr lang="uk-UA" dirty="0" smtClean="0"/>
              <a:t>Позиція</a:t>
            </a:r>
          </a:p>
          <a:p>
            <a:r>
              <a:rPr lang="uk-UA" dirty="0" smtClean="0"/>
              <a:t>Прогрес</a:t>
            </a:r>
          </a:p>
          <a:p>
            <a:r>
              <a:rPr lang="uk-UA" dirty="0" smtClean="0"/>
              <a:t>Пролетаріат</a:t>
            </a:r>
          </a:p>
          <a:p>
            <a:r>
              <a:rPr lang="uk-UA" dirty="0" smtClean="0"/>
              <a:t>Професор</a:t>
            </a:r>
          </a:p>
          <a:p>
            <a:r>
              <a:rPr lang="uk-UA" dirty="0" smtClean="0"/>
              <a:t>Процес</a:t>
            </a:r>
          </a:p>
          <a:p>
            <a:r>
              <a:rPr lang="uk-UA" dirty="0" smtClean="0"/>
              <a:t>Реалізм</a:t>
            </a:r>
          </a:p>
          <a:p>
            <a:r>
              <a:rPr lang="uk-UA" dirty="0" smtClean="0"/>
              <a:t>Регрес</a:t>
            </a:r>
          </a:p>
          <a:p>
            <a:r>
              <a:rPr lang="uk-UA" dirty="0" smtClean="0"/>
              <a:t>Рекламація</a:t>
            </a:r>
          </a:p>
          <a:p>
            <a:r>
              <a:rPr lang="uk-UA" dirty="0" smtClean="0"/>
              <a:t>Ректор</a:t>
            </a:r>
          </a:p>
          <a:p>
            <a:r>
              <a:rPr lang="uk-UA" dirty="0" smtClean="0"/>
              <a:t>Республіка</a:t>
            </a:r>
          </a:p>
          <a:p>
            <a:r>
              <a:rPr lang="uk-UA" dirty="0" smtClean="0"/>
              <a:t>Реформа</a:t>
            </a:r>
          </a:p>
          <a:p>
            <a:r>
              <a:rPr lang="uk-UA" dirty="0" smtClean="0"/>
              <a:t>Санаторій</a:t>
            </a:r>
          </a:p>
          <a:p>
            <a:r>
              <a:rPr lang="uk-UA" dirty="0" smtClean="0"/>
              <a:t>Синус</a:t>
            </a:r>
          </a:p>
          <a:p>
            <a:r>
              <a:rPr lang="uk-UA" dirty="0" smtClean="0"/>
              <a:t>Соліст</a:t>
            </a:r>
          </a:p>
          <a:p>
            <a:r>
              <a:rPr lang="uk-UA" dirty="0" smtClean="0"/>
              <a:t>Студент</a:t>
            </a:r>
          </a:p>
          <a:p>
            <a:r>
              <a:rPr lang="uk-UA" dirty="0" smtClean="0"/>
              <a:t>Суб’єкт</a:t>
            </a:r>
          </a:p>
          <a:p>
            <a:r>
              <a:rPr lang="uk-UA" dirty="0" smtClean="0"/>
              <a:t>Трансляція</a:t>
            </a:r>
          </a:p>
          <a:p>
            <a:r>
              <a:rPr lang="uk-UA" dirty="0" smtClean="0"/>
              <a:t>Університет</a:t>
            </a:r>
          </a:p>
          <a:p>
            <a:r>
              <a:rPr lang="uk-UA" dirty="0" smtClean="0"/>
              <a:t>Факультет</a:t>
            </a:r>
          </a:p>
          <a:p>
            <a:r>
              <a:rPr lang="uk-UA" dirty="0" smtClean="0"/>
              <a:t>Федерація</a:t>
            </a:r>
          </a:p>
          <a:p>
            <a:r>
              <a:rPr lang="uk-UA" dirty="0" smtClean="0"/>
              <a:t>Фінал</a:t>
            </a:r>
          </a:p>
          <a:p>
            <a:r>
              <a:rPr lang="uk-UA" dirty="0" smtClean="0"/>
              <a:t>та ін.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41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952"/>
            <a:ext cx="8229600" cy="1066800"/>
          </a:xfrm>
        </p:spPr>
        <p:txBody>
          <a:bodyPr/>
          <a:lstStyle/>
          <a:p>
            <a:r>
              <a:rPr lang="uk-UA" dirty="0" smtClean="0"/>
              <a:t>Сентенції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1520" y="5157192"/>
            <a:ext cx="30480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base">
              <a:buFont typeface="Georgia"/>
              <a:buNone/>
            </a:pPr>
            <a:endParaRPr lang="uk-UA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496" y="2996952"/>
            <a:ext cx="3048000" cy="3600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 fontAlgn="base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Ахіллесова п</a:t>
            </a:r>
            <a:r>
              <a:rPr lang="en-US" sz="2000" b="1" dirty="0" smtClean="0">
                <a:solidFill>
                  <a:schemeClr val="bg1"/>
                </a:solidFill>
              </a:rPr>
              <a:t>’</a:t>
            </a:r>
            <a:r>
              <a:rPr lang="uk-UA" sz="2000" b="1" dirty="0" err="1" smtClean="0">
                <a:solidFill>
                  <a:schemeClr val="bg1"/>
                </a:solidFill>
              </a:rPr>
              <a:t>ята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marL="109728" indent="0" fontAlgn="base">
              <a:buFont typeface="Georgia"/>
              <a:buNone/>
            </a:pPr>
            <a:endParaRPr lang="uk-UA" dirty="0" smtClean="0"/>
          </a:p>
          <a:p>
            <a:pPr marL="109728" indent="0" fontAlgn="base">
              <a:buFont typeface="Georgia"/>
              <a:buNone/>
            </a:pPr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0" y="980728"/>
            <a:ext cx="2120037" cy="393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5631"/>
            <a:ext cx="2438219" cy="13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4139952" y="4915825"/>
            <a:ext cx="504056" cy="56980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29993"/>
            <a:ext cx="3048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37750"/>
            <a:ext cx="2520280" cy="336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/>
          <a:lstStyle/>
          <a:p>
            <a:r>
              <a:rPr lang="uk-UA" dirty="0" smtClean="0"/>
              <a:t>Для чого латина </a:t>
            </a:r>
            <a:r>
              <a:rPr lang="uk-UA" dirty="0" smtClean="0"/>
              <a:t>юристам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152" y="1484784"/>
            <a:ext cx="4776848" cy="5364406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uk-UA" dirty="0"/>
              <a:t>Знання основ латинської мови – неодмінна складова базової фахової підготовки </a:t>
            </a:r>
            <a:r>
              <a:rPr lang="uk-UA" dirty="0" smtClean="0"/>
              <a:t>юриста</a:t>
            </a:r>
            <a:r>
              <a:rPr lang="uk-UA" dirty="0" smtClean="0"/>
              <a:t>:</a:t>
            </a:r>
            <a:endParaRPr lang="uk-UA" dirty="0" smtClean="0"/>
          </a:p>
          <a:p>
            <a:r>
              <a:rPr lang="uk-UA" dirty="0" smtClean="0"/>
              <a:t>підвищує </a:t>
            </a:r>
            <a:r>
              <a:rPr lang="uk-UA" dirty="0"/>
              <a:t>загальний культурний </a:t>
            </a:r>
            <a:r>
              <a:rPr lang="uk-UA" dirty="0" smtClean="0"/>
              <a:t>рівень;</a:t>
            </a:r>
          </a:p>
          <a:p>
            <a:r>
              <a:rPr lang="uk-UA" dirty="0" smtClean="0"/>
              <a:t>сприяє </a:t>
            </a:r>
            <a:r>
              <a:rPr lang="uk-UA" dirty="0"/>
              <a:t>глибшому засвоєнню </a:t>
            </a:r>
            <a:r>
              <a:rPr lang="uk-UA" dirty="0" smtClean="0"/>
              <a:t>багатьох </a:t>
            </a:r>
            <a:r>
              <a:rPr lang="uk-UA" dirty="0" smtClean="0"/>
              <a:t>навчальних фахових дисциплін;</a:t>
            </a:r>
            <a:endParaRPr lang="uk-UA" dirty="0" smtClean="0"/>
          </a:p>
          <a:p>
            <a:r>
              <a:rPr lang="uk-UA" dirty="0" smtClean="0"/>
              <a:t>для </a:t>
            </a:r>
            <a:r>
              <a:rPr lang="uk-UA" dirty="0" smtClean="0"/>
              <a:t>глибокого </a:t>
            </a:r>
            <a:r>
              <a:rPr lang="uk-UA" dirty="0"/>
              <a:t>і </a:t>
            </a:r>
            <a:r>
              <a:rPr lang="uk-UA" dirty="0" smtClean="0"/>
              <a:t>ґрунтовного розуміння рідної мови; </a:t>
            </a:r>
          </a:p>
          <a:p>
            <a:r>
              <a:rPr lang="uk-UA" dirty="0" smtClean="0"/>
              <a:t>для ґрунтовнішого ознайомлення з </a:t>
            </a:r>
            <a:r>
              <a:rPr lang="uk-UA" dirty="0"/>
              <a:t>європейською </a:t>
            </a:r>
            <a:r>
              <a:rPr lang="uk-UA" dirty="0" smtClean="0"/>
              <a:t>культурою через осягнення </a:t>
            </a:r>
            <a:r>
              <a:rPr lang="uk-UA" dirty="0"/>
              <a:t>її </a:t>
            </a:r>
            <a:r>
              <a:rPr lang="uk-UA" dirty="0" smtClean="0"/>
              <a:t>джерела - античної культури.</a:t>
            </a:r>
            <a:endParaRPr lang="uk-UA" dirty="0"/>
          </a:p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974"/>
            <a:ext cx="4367153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6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9" y="3356992"/>
            <a:ext cx="4668011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4475989" cy="369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латинська мова?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Латинська мова є однією з найбільш давніх письмових індоєвропейських мов. </a:t>
            </a:r>
            <a:endParaRPr lang="uk-UA" dirty="0" smtClean="0"/>
          </a:p>
          <a:p>
            <a:r>
              <a:rPr lang="uk-UA" dirty="0" smtClean="0"/>
              <a:t>Це одна з так званих класичних мов.</a:t>
            </a:r>
          </a:p>
          <a:p>
            <a:r>
              <a:rPr lang="uk-UA" dirty="0"/>
              <a:t>Людей, для яких латинська мова є рідною немає вже як мінімум півтора тисячоліття, відповідно, вона вважається мертвою мовою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Вона </a:t>
            </a:r>
            <a:r>
              <a:rPr lang="uk-UA" dirty="0"/>
              <a:t>бере свої  витоки з </a:t>
            </a:r>
            <a:r>
              <a:rPr lang="uk-UA" dirty="0" err="1"/>
              <a:t>Лація</a:t>
            </a:r>
            <a:r>
              <a:rPr lang="uk-UA" dirty="0"/>
              <a:t> (</a:t>
            </a:r>
            <a:r>
              <a:rPr lang="uk-UA" dirty="0" err="1"/>
              <a:t>Latium</a:t>
            </a:r>
            <a:r>
              <a:rPr lang="uk-UA" dirty="0" smtClean="0"/>
              <a:t>) - території в Центральній Італії, </a:t>
            </a:r>
            <a:r>
              <a:rPr lang="uk-UA" dirty="0"/>
              <a:t>яка почала заселятись у другій половині ІІ тисячоліття до н.е.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96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Заснування Риму</a:t>
            </a:r>
            <a:endParaRPr lang="uk-UA" dirty="0"/>
          </a:p>
        </p:txBody>
      </p:sp>
      <p:pic>
        <p:nvPicPr>
          <p:cNvPr id="4" name="Picture 6" descr="https://www.heritage-history.com/ssl/cds/ancient_rome/maps/shepherd/shep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32786" r="27572" b="39526"/>
          <a:stretch/>
        </p:blipFill>
        <p:spPr bwMode="auto">
          <a:xfrm>
            <a:off x="3583487" y="1799527"/>
            <a:ext cx="4970785" cy="42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heritage-history.com/ssl/cds/ancient_rome/maps/shepherd/shep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9527"/>
            <a:ext cx="2579232" cy="42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1547664" y="3383703"/>
            <a:ext cx="2808312" cy="64807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0676"/>
            <a:ext cx="8158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За </a:t>
            </a:r>
            <a:r>
              <a:rPr lang="uk-UA" sz="1400" dirty="0"/>
              <a:t>легендою, 21 квітня 753 року до н.е. на межі </a:t>
            </a:r>
            <a:r>
              <a:rPr lang="uk-UA" sz="1400" dirty="0" err="1"/>
              <a:t>Лація</a:t>
            </a:r>
            <a:r>
              <a:rPr lang="uk-UA" sz="1400" dirty="0"/>
              <a:t> і Етрурії, на узбе­режжі ріки Тибр братами </a:t>
            </a:r>
            <a:r>
              <a:rPr lang="uk-UA" sz="1400" dirty="0" err="1"/>
              <a:t>Ромулом</a:t>
            </a:r>
            <a:r>
              <a:rPr lang="uk-UA" sz="1400" dirty="0"/>
              <a:t> та Ремом було засноване місто Рим (</a:t>
            </a:r>
            <a:r>
              <a:rPr lang="uk-UA" sz="1400" dirty="0" err="1"/>
              <a:t>Roma</a:t>
            </a:r>
            <a:r>
              <a:rPr lang="uk-UA" sz="1400" dirty="0"/>
              <a:t>) — політичний центр </a:t>
            </a:r>
            <a:r>
              <a:rPr lang="uk-UA" sz="1400" dirty="0" err="1"/>
              <a:t>Лація</a:t>
            </a:r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4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98" y="345976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Римська імперія у ІІІ ст. н.е.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/>
          <a:stretch/>
        </p:blipFill>
        <p:spPr bwMode="auto">
          <a:xfrm>
            <a:off x="1475656" y="2321496"/>
            <a:ext cx="62562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798" y="119675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/>
              <a:t>Латинська мова в її народному трансформованому варіанті – так звана народна латина – стала основою для утворення романських мов. Усі вони зберігають у своїй лексиці, а також меншою мірою в морфології латинські риси. </a:t>
            </a:r>
            <a:r>
              <a:rPr lang="uk-UA" sz="1400" dirty="0" smtClean="0"/>
              <a:t>На </a:t>
            </a:r>
            <a:r>
              <a:rPr lang="uk-UA" sz="1400" dirty="0"/>
              <a:t>англійську мову латинська лексика зробила істотний вплив через французьку внаслідок завоювання Англії в </a:t>
            </a:r>
            <a:r>
              <a:rPr lang="en-GB" sz="1400" dirty="0"/>
              <a:t>XI </a:t>
            </a:r>
            <a:r>
              <a:rPr lang="uk-UA" sz="1400" dirty="0"/>
              <a:t>столітті французькими норманами.</a:t>
            </a:r>
          </a:p>
        </p:txBody>
      </p:sp>
    </p:spTree>
    <p:extLst>
      <p:ext uri="{BB962C8B-B14F-4D97-AF65-F5344CB8AC3E}">
        <p14:creationId xmlns:p14="http://schemas.microsoft.com/office/powerpoint/2010/main" val="2522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52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Римська</a:t>
            </a:r>
            <a:r>
              <a:rPr lang="ru-RU" dirty="0" smtClean="0"/>
              <a:t> </a:t>
            </a:r>
            <a:r>
              <a:rPr lang="ru-RU" dirty="0" err="1" smtClean="0"/>
              <a:t>імперія</a:t>
            </a:r>
            <a:r>
              <a:rPr lang="ru-RU" dirty="0" smtClean="0"/>
              <a:t> </a:t>
            </a:r>
            <a:r>
              <a:rPr lang="ru-RU" dirty="0"/>
              <a:t>в 293-395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н.е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"/>
          <a:stretch/>
        </p:blipFill>
        <p:spPr bwMode="auto">
          <a:xfrm>
            <a:off x="971201" y="1680879"/>
            <a:ext cx="712919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1066800"/>
          </a:xfrm>
        </p:spPr>
        <p:txBody>
          <a:bodyPr/>
          <a:lstStyle/>
          <a:p>
            <a:r>
              <a:rPr lang="uk-UA" dirty="0" smtClean="0"/>
              <a:t>Формування романських мов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700808"/>
            <a:ext cx="3600400" cy="3528392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sz="3300" dirty="0" err="1" smtClean="0"/>
              <a:t>Розмовна</a:t>
            </a:r>
            <a:r>
              <a:rPr lang="ru-RU" sz="3300" dirty="0" smtClean="0"/>
              <a:t> (т. </a:t>
            </a:r>
            <a:r>
              <a:rPr lang="ru-RU" sz="3300" dirty="0" err="1" smtClean="0"/>
              <a:t>зв</a:t>
            </a:r>
            <a:r>
              <a:rPr lang="ru-RU" sz="3300" dirty="0" smtClean="0"/>
              <a:t>. вульгарна) </a:t>
            </a:r>
            <a:r>
              <a:rPr lang="ru-RU" sz="3300" dirty="0" err="1" smtClean="0"/>
              <a:t>латина</a:t>
            </a:r>
            <a:r>
              <a:rPr lang="ru-RU" sz="3300" dirty="0" smtClean="0"/>
              <a:t> </a:t>
            </a:r>
            <a:r>
              <a:rPr lang="ru-RU" sz="3300" dirty="0"/>
              <a:t>стала </a:t>
            </a:r>
            <a:r>
              <a:rPr lang="ru-RU" sz="3300" dirty="0" err="1"/>
              <a:t>мовою</a:t>
            </a:r>
            <a:r>
              <a:rPr lang="ru-RU" sz="3300" dirty="0"/>
              <a:t>-основою для </a:t>
            </a:r>
            <a:r>
              <a:rPr lang="ru-RU" sz="3300" dirty="0" err="1" smtClean="0"/>
              <a:t>романських</a:t>
            </a:r>
            <a:r>
              <a:rPr lang="ru-RU" sz="3300" dirty="0" smtClean="0"/>
              <a:t> </a:t>
            </a:r>
            <a:r>
              <a:rPr lang="ru-RU" sz="3300" dirty="0" err="1" smtClean="0"/>
              <a:t>мов</a:t>
            </a:r>
            <a:r>
              <a:rPr lang="ru-RU" sz="3300" dirty="0" smtClean="0"/>
              <a:t>. </a:t>
            </a:r>
          </a:p>
          <a:p>
            <a:r>
              <a:rPr lang="ru-RU" sz="3300" dirty="0" err="1" smtClean="0"/>
              <a:t>італійська</a:t>
            </a:r>
            <a:r>
              <a:rPr lang="ru-RU" sz="3300" dirty="0" smtClean="0"/>
              <a:t> </a:t>
            </a:r>
            <a:r>
              <a:rPr lang="ru-RU" sz="3300" dirty="0" err="1" smtClean="0"/>
              <a:t>мова</a:t>
            </a:r>
            <a:r>
              <a:rPr lang="ru-RU" sz="3300" dirty="0" smtClean="0"/>
              <a:t> (на </a:t>
            </a:r>
            <a:r>
              <a:rPr lang="ru-RU" sz="3300" dirty="0" err="1"/>
              <a:t>території</a:t>
            </a:r>
            <a:r>
              <a:rPr lang="ru-RU" sz="3300" dirty="0"/>
              <a:t> </a:t>
            </a:r>
            <a:r>
              <a:rPr lang="ru-RU" sz="3300" dirty="0" err="1"/>
              <a:t>Апенінського</a:t>
            </a:r>
            <a:r>
              <a:rPr lang="ru-RU" sz="3300" dirty="0"/>
              <a:t> </a:t>
            </a:r>
            <a:r>
              <a:rPr lang="ru-RU" sz="3300" dirty="0" err="1" smtClean="0"/>
              <a:t>півострова</a:t>
            </a:r>
            <a:r>
              <a:rPr lang="ru-RU" sz="3300" dirty="0" smtClean="0"/>
              <a:t>) </a:t>
            </a:r>
          </a:p>
          <a:p>
            <a:r>
              <a:rPr lang="ru-RU" sz="3300" dirty="0" err="1" smtClean="0"/>
              <a:t>французька</a:t>
            </a:r>
            <a:r>
              <a:rPr lang="ru-RU" sz="3300" dirty="0" smtClean="0"/>
              <a:t> та </a:t>
            </a:r>
            <a:r>
              <a:rPr lang="ru-RU" sz="3300" dirty="0" err="1" smtClean="0"/>
              <a:t>провансальська</a:t>
            </a:r>
            <a:r>
              <a:rPr lang="ru-RU" sz="3300" dirty="0" smtClean="0"/>
              <a:t> </a:t>
            </a:r>
            <a:r>
              <a:rPr lang="ru-RU" sz="3300" dirty="0" err="1" smtClean="0"/>
              <a:t>мови</a:t>
            </a:r>
            <a:r>
              <a:rPr lang="ru-RU" sz="3300" dirty="0" smtClean="0"/>
              <a:t> (у </a:t>
            </a:r>
            <a:r>
              <a:rPr lang="ru-RU" sz="3300" dirty="0" err="1"/>
              <a:t>колишній</a:t>
            </a:r>
            <a:r>
              <a:rPr lang="ru-RU" sz="3300" dirty="0"/>
              <a:t> </a:t>
            </a:r>
            <a:r>
              <a:rPr lang="ru-RU" sz="3300" dirty="0" err="1" smtClean="0"/>
              <a:t>Галії</a:t>
            </a:r>
            <a:r>
              <a:rPr lang="ru-RU" sz="3300" dirty="0" smtClean="0"/>
              <a:t>)</a:t>
            </a:r>
          </a:p>
          <a:p>
            <a:r>
              <a:rPr lang="ru-RU" sz="3300" dirty="0" err="1" smtClean="0"/>
              <a:t>іспанська</a:t>
            </a:r>
            <a:r>
              <a:rPr lang="ru-RU" sz="3300" dirty="0" smtClean="0"/>
              <a:t> </a:t>
            </a:r>
            <a:r>
              <a:rPr lang="ru-RU" sz="3300" dirty="0"/>
              <a:t>та </a:t>
            </a:r>
            <a:r>
              <a:rPr lang="ru-RU" sz="3300" dirty="0" err="1"/>
              <a:t>португальська</a:t>
            </a:r>
            <a:r>
              <a:rPr lang="ru-RU" sz="3300" dirty="0"/>
              <a:t> </a:t>
            </a:r>
            <a:r>
              <a:rPr lang="ru-RU" sz="3300" dirty="0" smtClean="0"/>
              <a:t>(на </a:t>
            </a:r>
            <a:r>
              <a:rPr lang="ru-RU" sz="3300" dirty="0" err="1"/>
              <a:t>Піренейському</a:t>
            </a:r>
            <a:r>
              <a:rPr lang="ru-RU" sz="3300" dirty="0"/>
              <a:t> </a:t>
            </a:r>
            <a:r>
              <a:rPr lang="ru-RU" sz="3300" dirty="0" err="1" smtClean="0"/>
              <a:t>півострові</a:t>
            </a:r>
            <a:r>
              <a:rPr lang="ru-RU" sz="3300" dirty="0" smtClean="0"/>
              <a:t>)</a:t>
            </a:r>
          </a:p>
          <a:p>
            <a:r>
              <a:rPr lang="ru-RU" sz="3300" dirty="0" err="1" smtClean="0"/>
              <a:t>ретороманська</a:t>
            </a:r>
            <a:r>
              <a:rPr lang="ru-RU" sz="3300" dirty="0" smtClean="0"/>
              <a:t> (на </a:t>
            </a:r>
            <a:r>
              <a:rPr lang="ru-RU" sz="3300" dirty="0" err="1"/>
              <a:t>території</a:t>
            </a:r>
            <a:r>
              <a:rPr lang="ru-RU" sz="3300" dirty="0"/>
              <a:t> </a:t>
            </a:r>
            <a:r>
              <a:rPr lang="ru-RU" sz="3300" dirty="0" err="1"/>
              <a:t>римської</a:t>
            </a:r>
            <a:r>
              <a:rPr lang="ru-RU" sz="3300" dirty="0"/>
              <a:t> </a:t>
            </a:r>
            <a:r>
              <a:rPr lang="ru-RU" sz="3300" dirty="0" err="1"/>
              <a:t>колонії</a:t>
            </a:r>
            <a:r>
              <a:rPr lang="ru-RU" sz="3300" dirty="0"/>
              <a:t> </a:t>
            </a:r>
            <a:r>
              <a:rPr lang="ru-RU" sz="3300" dirty="0" err="1" smtClean="0"/>
              <a:t>Реції</a:t>
            </a:r>
            <a:r>
              <a:rPr lang="ru-RU" sz="3300" dirty="0" smtClean="0"/>
              <a:t> - </a:t>
            </a:r>
            <a:r>
              <a:rPr lang="ru-RU" sz="3300" dirty="0" err="1" smtClean="0"/>
              <a:t>частина</a:t>
            </a:r>
            <a:r>
              <a:rPr lang="ru-RU" sz="3300" dirty="0" smtClean="0"/>
              <a:t> </a:t>
            </a:r>
            <a:r>
              <a:rPr lang="ru-RU" sz="3300" dirty="0" err="1"/>
              <a:t>сучасної</a:t>
            </a:r>
            <a:r>
              <a:rPr lang="ru-RU" sz="3300" dirty="0"/>
              <a:t> </a:t>
            </a:r>
            <a:r>
              <a:rPr lang="ru-RU" sz="3300" dirty="0" err="1"/>
              <a:t>Швейцарії</a:t>
            </a:r>
            <a:r>
              <a:rPr lang="ru-RU" sz="3300" dirty="0"/>
              <a:t> та </a:t>
            </a:r>
            <a:r>
              <a:rPr lang="ru-RU" sz="3300" dirty="0" err="1"/>
              <a:t>північно-східна</a:t>
            </a:r>
            <a:r>
              <a:rPr lang="ru-RU" sz="3300" dirty="0"/>
              <a:t> </a:t>
            </a:r>
            <a:r>
              <a:rPr lang="ru-RU" sz="3300" dirty="0" err="1"/>
              <a:t>Італія</a:t>
            </a:r>
            <a:r>
              <a:rPr lang="ru-RU" sz="3300" dirty="0" smtClean="0"/>
              <a:t>)</a:t>
            </a:r>
          </a:p>
          <a:p>
            <a:r>
              <a:rPr lang="ru-RU" sz="3300" dirty="0" err="1" smtClean="0"/>
              <a:t>румунська</a:t>
            </a:r>
            <a:r>
              <a:rPr lang="ru-RU" sz="3300" dirty="0" smtClean="0"/>
              <a:t> (на </a:t>
            </a:r>
            <a:r>
              <a:rPr lang="ru-RU" sz="3300" dirty="0" err="1"/>
              <a:t>території</a:t>
            </a:r>
            <a:r>
              <a:rPr lang="ru-RU" sz="3300" dirty="0"/>
              <a:t> </a:t>
            </a:r>
            <a:r>
              <a:rPr lang="ru-RU" sz="3300" dirty="0" err="1"/>
              <a:t>римської</a:t>
            </a:r>
            <a:r>
              <a:rPr lang="ru-RU" sz="3300" dirty="0"/>
              <a:t> </a:t>
            </a:r>
            <a:r>
              <a:rPr lang="ru-RU" sz="3300" dirty="0" err="1"/>
              <a:t>колонії</a:t>
            </a:r>
            <a:r>
              <a:rPr lang="ru-RU" sz="3300" dirty="0"/>
              <a:t> </a:t>
            </a:r>
            <a:r>
              <a:rPr lang="ru-RU" sz="3300" dirty="0" err="1" smtClean="0"/>
              <a:t>Дакії</a:t>
            </a:r>
            <a:r>
              <a:rPr lang="ru-RU" sz="3300" dirty="0" smtClean="0"/>
              <a:t>)</a:t>
            </a:r>
          </a:p>
          <a:p>
            <a:r>
              <a:rPr lang="ru-RU" sz="3300" dirty="0" err="1" smtClean="0"/>
              <a:t>молдавська</a:t>
            </a:r>
            <a:r>
              <a:rPr lang="ru-RU" sz="3300" dirty="0" smtClean="0"/>
              <a:t> </a:t>
            </a:r>
          </a:p>
          <a:p>
            <a:pPr marL="109728" indent="0"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10" y="1268760"/>
            <a:ext cx="560150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5301208"/>
            <a:ext cx="8712968" cy="142572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Font typeface="Georgia"/>
              <a:buNone/>
            </a:pP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романські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зберігають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своїй</a:t>
            </a:r>
            <a:r>
              <a:rPr lang="ru-RU" sz="1800" dirty="0" smtClean="0"/>
              <a:t> </a:t>
            </a:r>
            <a:r>
              <a:rPr lang="ru-RU" sz="1800" dirty="0" err="1" smtClean="0"/>
              <a:t>лексиці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частково</a:t>
            </a:r>
            <a:r>
              <a:rPr lang="ru-RU" sz="1800" dirty="0" smtClean="0"/>
              <a:t> і в </a:t>
            </a:r>
            <a:r>
              <a:rPr lang="ru-RU" sz="1800" dirty="0" err="1" smtClean="0"/>
              <a:t>морфології</a:t>
            </a:r>
            <a:r>
              <a:rPr lang="ru-RU" sz="1800" dirty="0" smtClean="0"/>
              <a:t>, </a:t>
            </a:r>
            <a:r>
              <a:rPr lang="ru-RU" sz="1800" dirty="0" err="1" smtClean="0"/>
              <a:t>риси</a:t>
            </a:r>
            <a:r>
              <a:rPr lang="ru-RU" sz="1800" dirty="0" smtClean="0"/>
              <a:t> </a:t>
            </a:r>
            <a:r>
              <a:rPr lang="ru-RU" sz="1800" dirty="0" err="1" smtClean="0"/>
              <a:t>латинської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, </a:t>
            </a:r>
            <a:r>
              <a:rPr lang="ru-RU" sz="1800" dirty="0" err="1" smtClean="0"/>
              <a:t>однак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і </a:t>
            </a:r>
            <a:r>
              <a:rPr lang="ru-RU" sz="1800" dirty="0" err="1" smtClean="0"/>
              <a:t>відмінні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риси</a:t>
            </a:r>
            <a:r>
              <a:rPr lang="ru-RU" sz="1800" dirty="0" smtClean="0"/>
              <a:t>:</a:t>
            </a:r>
          </a:p>
          <a:p>
            <a:pPr algn="just"/>
            <a:r>
              <a:rPr lang="ru-RU" sz="1800" dirty="0" err="1" smtClean="0"/>
              <a:t>Латина</a:t>
            </a:r>
            <a:r>
              <a:rPr lang="ru-RU" sz="1800" dirty="0" smtClean="0"/>
              <a:t> проникала на </a:t>
            </a:r>
            <a:r>
              <a:rPr lang="ru-RU" sz="1800" dirty="0" err="1" smtClean="0"/>
              <a:t>завойовані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протягом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століть</a:t>
            </a:r>
            <a:r>
              <a:rPr lang="ru-RU" sz="1800" dirty="0" smtClean="0"/>
              <a:t>, сама </a:t>
            </a:r>
            <a:r>
              <a:rPr lang="ru-RU" sz="1800" dirty="0" err="1" smtClean="0"/>
              <a:t>латина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змінювалась</a:t>
            </a:r>
            <a:r>
              <a:rPr lang="ru-RU" sz="1800" dirty="0" smtClean="0"/>
              <a:t>;</a:t>
            </a:r>
          </a:p>
          <a:p>
            <a:pPr algn="just"/>
            <a:r>
              <a:rPr lang="ru-RU" sz="1800" dirty="0" err="1" smtClean="0"/>
              <a:t>Різна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історична</a:t>
            </a:r>
            <a:r>
              <a:rPr lang="ru-RU" sz="1800" dirty="0" smtClean="0"/>
              <a:t> доля </a:t>
            </a:r>
            <a:r>
              <a:rPr lang="ru-RU" sz="1800" dirty="0" err="1" smtClean="0"/>
              <a:t>територій</a:t>
            </a:r>
            <a:r>
              <a:rPr lang="ru-RU" sz="1800" dirty="0" smtClean="0"/>
              <a:t>, на </a:t>
            </a:r>
            <a:r>
              <a:rPr lang="ru-RU" sz="1800" dirty="0" err="1" smtClean="0"/>
              <a:t>на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формувалися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06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Розвиток романських мов після падіння </a:t>
            </a:r>
            <a:r>
              <a:rPr lang="uk-UA" dirty="0"/>
              <a:t>Західної </a:t>
            </a:r>
            <a:r>
              <a:rPr lang="uk-UA" dirty="0" smtClean="0"/>
              <a:t>Римської імперії (</a:t>
            </a:r>
            <a:r>
              <a:rPr lang="uk-UA" dirty="0"/>
              <a:t>476 рік)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r>
              <a:rPr lang="uk-UA" dirty="0" smtClean="0"/>
              <a:t>Вплив </a:t>
            </a:r>
            <a:r>
              <a:rPr lang="uk-UA" dirty="0"/>
              <a:t>латини на поступовий та тривалий процес формування романських мов зберігається. </a:t>
            </a:r>
            <a:endParaRPr lang="uk-UA" dirty="0" smtClean="0"/>
          </a:p>
          <a:p>
            <a:r>
              <a:rPr lang="uk-UA" dirty="0" smtClean="0"/>
              <a:t>Спочатку - на </a:t>
            </a:r>
            <a:r>
              <a:rPr lang="uk-UA" dirty="0"/>
              <a:t>околицях величезної Римської імперії, де латина вбирає елементи місцевих діалектів, втрачаючи свою чистоту. </a:t>
            </a:r>
            <a:endParaRPr lang="uk-UA" dirty="0" smtClean="0"/>
          </a:p>
          <a:p>
            <a:r>
              <a:rPr lang="uk-UA" dirty="0" smtClean="0"/>
              <a:t>Латинська </a:t>
            </a:r>
            <a:r>
              <a:rPr lang="uk-UA" dirty="0"/>
              <a:t>мова </a:t>
            </a:r>
            <a:r>
              <a:rPr lang="uk-UA" dirty="0" smtClean="0"/>
              <a:t>втрачає </a:t>
            </a:r>
            <a:r>
              <a:rPr lang="uk-UA" dirty="0"/>
              <a:t>державний статус, </a:t>
            </a:r>
            <a:r>
              <a:rPr lang="uk-UA" dirty="0" smtClean="0"/>
              <a:t>припиняє </a:t>
            </a:r>
            <a:r>
              <a:rPr lang="uk-UA" dirty="0"/>
              <a:t>існування і писемна норма, </a:t>
            </a:r>
            <a:r>
              <a:rPr lang="uk-UA" dirty="0" smtClean="0"/>
              <a:t>процес </a:t>
            </a:r>
            <a:r>
              <a:rPr lang="uk-UA" dirty="0"/>
              <a:t>формування нових романських мов значно </a:t>
            </a:r>
            <a:r>
              <a:rPr lang="uk-UA" dirty="0" smtClean="0"/>
              <a:t>прискорюється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3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066800"/>
          </a:xfrm>
        </p:spPr>
        <p:txBody>
          <a:bodyPr/>
          <a:lstStyle/>
          <a:p>
            <a:r>
              <a:rPr lang="uk-UA" dirty="0" smtClean="0"/>
              <a:t>Середньовіччя (</a:t>
            </a:r>
            <a:r>
              <a:rPr lang="en-US" dirty="0" smtClean="0"/>
              <a:t>VII-XIV </a:t>
            </a:r>
            <a:r>
              <a:rPr lang="uk-UA" dirty="0" smtClean="0"/>
              <a:t>ст.)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6588224" cy="29523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/>
              <a:t>Вийшла </a:t>
            </a:r>
            <a:r>
              <a:rPr lang="uk-UA" dirty="0"/>
              <a:t>далеко за межі колишньої Римської імперії.</a:t>
            </a:r>
            <a:endParaRPr lang="ru-RU" dirty="0"/>
          </a:p>
          <a:p>
            <a:pPr algn="just"/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</a:t>
            </a:r>
            <a:r>
              <a:rPr lang="ru-RU" dirty="0" err="1"/>
              <a:t>школи</a:t>
            </a:r>
            <a:r>
              <a:rPr lang="ru-RU" dirty="0"/>
              <a:t> у </a:t>
            </a:r>
            <a:r>
              <a:rPr lang="ru-RU" dirty="0" err="1"/>
              <a:t>Франкському</a:t>
            </a:r>
            <a:r>
              <a:rPr lang="ru-RU" dirty="0"/>
              <a:t> </a:t>
            </a:r>
            <a:r>
              <a:rPr lang="ru-RU" dirty="0" err="1"/>
              <a:t>королівстві</a:t>
            </a:r>
            <a:r>
              <a:rPr lang="ru-RU" dirty="0"/>
              <a:t>, </a:t>
            </a:r>
            <a:r>
              <a:rPr lang="ru-RU" dirty="0" err="1"/>
              <a:t>утвореному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V </a:t>
            </a:r>
            <a:r>
              <a:rPr lang="ru-RU" dirty="0" err="1"/>
              <a:t>століття</a:t>
            </a:r>
            <a:r>
              <a:rPr lang="ru-RU" dirty="0"/>
              <a:t>, яке </a:t>
            </a:r>
            <a:r>
              <a:rPr lang="ru-RU" dirty="0" err="1"/>
              <a:t>поглинуло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</a:p>
          <a:p>
            <a:pPr algn="just"/>
            <a:r>
              <a:rPr lang="ru-RU" dirty="0" smtClean="0"/>
              <a:t>Не </a:t>
            </a:r>
            <a:r>
              <a:rPr lang="ru-RU" dirty="0" err="1"/>
              <a:t>зникає</a:t>
            </a:r>
            <a:r>
              <a:rPr lang="ru-RU" dirty="0"/>
              <a:t> </a:t>
            </a:r>
            <a:r>
              <a:rPr lang="ru-RU" dirty="0" err="1"/>
              <a:t>безслідно</a:t>
            </a:r>
            <a:r>
              <a:rPr lang="ru-RU" dirty="0"/>
              <a:t>, а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обслуговувати</a:t>
            </a:r>
            <a:r>
              <a:rPr lang="ru-RU" dirty="0"/>
              <a:t>  сферу </a:t>
            </a:r>
            <a:r>
              <a:rPr lang="ru-RU" dirty="0" err="1"/>
              <a:t>суспільно-політичного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: науку, </a:t>
            </a:r>
            <a:r>
              <a:rPr lang="ru-RU" dirty="0" err="1"/>
              <a:t>дипломатію</a:t>
            </a:r>
            <a:r>
              <a:rPr lang="ru-RU" dirty="0"/>
              <a:t>, медицину, </a:t>
            </a:r>
            <a:r>
              <a:rPr lang="ru-RU" dirty="0" err="1"/>
              <a:t>юриспруденцію</a:t>
            </a:r>
            <a:r>
              <a:rPr lang="ru-RU" dirty="0"/>
              <a:t>, </a:t>
            </a:r>
            <a:r>
              <a:rPr lang="ru-RU" dirty="0" err="1"/>
              <a:t>релігійну</a:t>
            </a:r>
            <a:r>
              <a:rPr lang="ru-RU" dirty="0"/>
              <a:t> сферу.</a:t>
            </a:r>
          </a:p>
          <a:p>
            <a:pPr algn="just"/>
            <a:r>
              <a:rPr lang="ru-RU" dirty="0" smtClean="0"/>
              <a:t>До </a:t>
            </a:r>
            <a:r>
              <a:rPr lang="ru-RU" dirty="0"/>
              <a:t>ІХ ст. </a:t>
            </a:r>
            <a:r>
              <a:rPr lang="uk-UA" dirty="0" smtClean="0"/>
              <a:t>латинська мова </a:t>
            </a:r>
            <a:r>
              <a:rPr lang="uk-UA" dirty="0"/>
              <a:t>перестала служити засобом спілкування певного народу</a:t>
            </a:r>
            <a:r>
              <a:rPr lang="ru-RU" dirty="0"/>
              <a:t>,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нішу</a:t>
            </a:r>
            <a:r>
              <a:rPr lang="ru-RU" dirty="0"/>
              <a:t> </a:t>
            </a:r>
            <a:r>
              <a:rPr lang="ru-RU" dirty="0" err="1"/>
              <a:t>заповнюють</a:t>
            </a:r>
            <a:r>
              <a:rPr lang="ru-RU" dirty="0"/>
              <a:t> </a:t>
            </a:r>
            <a:r>
              <a:rPr lang="ru-RU" dirty="0" err="1"/>
              <a:t>романські</a:t>
            </a:r>
            <a:r>
              <a:rPr lang="ru-RU" dirty="0"/>
              <a:t> </a:t>
            </a:r>
            <a:r>
              <a:rPr lang="ru-RU" dirty="0" err="1" smtClean="0"/>
              <a:t>мови</a:t>
            </a:r>
            <a:r>
              <a:rPr lang="uk-UA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21" y="620688"/>
            <a:ext cx="2381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21" y="3503389"/>
            <a:ext cx="2327819" cy="30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5496" y="4149080"/>
            <a:ext cx="6336219" cy="208823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err="1" smtClean="0"/>
              <a:t>Імператор</a:t>
            </a:r>
            <a:r>
              <a:rPr lang="ru-RU" dirty="0" smtClean="0"/>
              <a:t> Карл Великий проводить реформу, </a:t>
            </a:r>
            <a:r>
              <a:rPr lang="ru-RU" dirty="0" err="1" smtClean="0"/>
              <a:t>спрямовану</a:t>
            </a:r>
            <a:r>
              <a:rPr lang="ru-RU" dirty="0" smtClean="0"/>
              <a:t> на </a:t>
            </a:r>
            <a:r>
              <a:rPr lang="ru-RU" dirty="0" err="1" smtClean="0"/>
              <a:t>відродження</a:t>
            </a:r>
            <a:r>
              <a:rPr lang="ru-RU" dirty="0" smtClean="0"/>
              <a:t> норм </a:t>
            </a:r>
            <a:r>
              <a:rPr lang="ru-RU" dirty="0" err="1" smtClean="0"/>
              <a:t>класичної</a:t>
            </a:r>
            <a:r>
              <a:rPr lang="ru-RU" dirty="0" smtClean="0"/>
              <a:t> </a:t>
            </a:r>
            <a:r>
              <a:rPr lang="ru-RU" dirty="0" err="1" smtClean="0"/>
              <a:t>латини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Каролінгського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“</a:t>
            </a:r>
            <a:r>
              <a:rPr lang="ru-RU" dirty="0" err="1" smtClean="0"/>
              <a:t>реанімована</a:t>
            </a:r>
            <a:r>
              <a:rPr lang="ru-RU" dirty="0" smtClean="0"/>
              <a:t>” </a:t>
            </a:r>
            <a:r>
              <a:rPr lang="ru-RU" dirty="0" err="1" smtClean="0"/>
              <a:t>мова</a:t>
            </a:r>
            <a:r>
              <a:rPr lang="ru-RU" dirty="0" smtClean="0"/>
              <a:t> стала </a:t>
            </a:r>
            <a:r>
              <a:rPr lang="ru-RU" dirty="0" err="1" smtClean="0"/>
              <a:t>універсальним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,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та церковного  </a:t>
            </a:r>
            <a:r>
              <a:rPr lang="ru-RU" dirty="0" err="1" smtClean="0"/>
              <a:t>обігу</a:t>
            </a:r>
            <a:r>
              <a:rPr lang="ru-RU" dirty="0" smtClean="0"/>
              <a:t>. Вона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центральне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  <a:r>
              <a:rPr lang="ru-RU" dirty="0" err="1" smtClean="0"/>
              <a:t>Викладання</a:t>
            </a:r>
            <a:r>
              <a:rPr lang="ru-RU" dirty="0" smtClean="0"/>
              <a:t> </a:t>
            </a:r>
            <a:r>
              <a:rPr lang="ru-RU" dirty="0" err="1" smtClean="0"/>
              <a:t>дисциплін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вузах </a:t>
            </a:r>
            <a:r>
              <a:rPr lang="ru-RU" dirty="0" err="1" smtClean="0"/>
              <a:t>здійснювалось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латиною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6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uk-UA" dirty="0" smtClean="0"/>
              <a:t>Відродження (</a:t>
            </a:r>
            <a:r>
              <a:rPr lang="en-GB" dirty="0"/>
              <a:t>XIV—XVI </a:t>
            </a:r>
            <a:r>
              <a:rPr lang="uk-UA" dirty="0"/>
              <a:t>ст.)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1912200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Латина </a:t>
            </a:r>
            <a:r>
              <a:rPr lang="uk-UA" dirty="0"/>
              <a:t>стає міжнародною мовою науки та дипломатії, предметом вивчення у школах. </a:t>
            </a:r>
            <a:endParaRPr lang="uk-UA" dirty="0" smtClean="0"/>
          </a:p>
          <a:p>
            <a:r>
              <a:rPr lang="uk-UA" dirty="0" smtClean="0"/>
              <a:t>До </a:t>
            </a:r>
            <a:r>
              <a:rPr lang="en-GB" dirty="0"/>
              <a:t>XVIII </a:t>
            </a:r>
            <a:r>
              <a:rPr lang="uk-UA" dirty="0"/>
              <a:t>ст. майже всі наукові твори писані нею. </a:t>
            </a:r>
            <a:endParaRPr lang="uk-UA" dirty="0" smtClean="0"/>
          </a:p>
          <a:p>
            <a:endParaRPr lang="uk-UA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Еразм </a:t>
            </a:r>
            <a:r>
              <a:rPr lang="uk-UA" dirty="0" err="1"/>
              <a:t>Роттердамський</a:t>
            </a:r>
            <a:r>
              <a:rPr lang="uk-UA" dirty="0"/>
              <a:t> (1466— 1536) </a:t>
            </a:r>
            <a:r>
              <a:rPr lang="uk-UA" dirty="0" smtClean="0"/>
              <a:t>(</a:t>
            </a:r>
            <a:r>
              <a:rPr lang="uk-UA" dirty="0" err="1" smtClean="0"/>
              <a:t>Голандія</a:t>
            </a:r>
            <a:r>
              <a:rPr lang="uk-UA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Микола </a:t>
            </a:r>
            <a:r>
              <a:rPr lang="uk-UA" dirty="0"/>
              <a:t>Коперник (1473— 1543) </a:t>
            </a:r>
            <a:r>
              <a:rPr lang="uk-UA" dirty="0" smtClean="0"/>
              <a:t>(Польща)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Томас </a:t>
            </a:r>
            <a:r>
              <a:rPr lang="uk-UA" dirty="0"/>
              <a:t>Мор (1478— 1535) </a:t>
            </a:r>
            <a:r>
              <a:rPr lang="uk-UA" dirty="0" smtClean="0"/>
              <a:t>(Англія)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err="1" smtClean="0"/>
              <a:t>Френсіс</a:t>
            </a:r>
            <a:r>
              <a:rPr lang="uk-UA" dirty="0" smtClean="0"/>
              <a:t> </a:t>
            </a:r>
            <a:r>
              <a:rPr lang="uk-UA" dirty="0"/>
              <a:t>Бекон (1561 — 1626) </a:t>
            </a:r>
            <a:r>
              <a:rPr lang="uk-UA" dirty="0" smtClean="0"/>
              <a:t>(Англія)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err="1" smtClean="0"/>
              <a:t>Томмазо</a:t>
            </a:r>
            <a:r>
              <a:rPr lang="uk-UA" dirty="0" smtClean="0"/>
              <a:t> </a:t>
            </a:r>
            <a:r>
              <a:rPr lang="uk-UA" dirty="0"/>
              <a:t>Кампанелла (1568— 1639) </a:t>
            </a:r>
            <a:r>
              <a:rPr lang="uk-UA" dirty="0" smtClean="0"/>
              <a:t>(Італія)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Данте, Петрарка, </a:t>
            </a:r>
            <a:r>
              <a:rPr lang="uk-UA" dirty="0" err="1" smtClean="0"/>
              <a:t>Бокачо</a:t>
            </a:r>
            <a:endParaRPr lang="uk-UA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Бенедикт </a:t>
            </a:r>
            <a:r>
              <a:rPr lang="uk-UA" dirty="0"/>
              <a:t>Спіноза (1632— 1677</a:t>
            </a:r>
            <a:r>
              <a:rPr lang="uk-UA" dirty="0" smtClean="0"/>
              <a:t>) (</a:t>
            </a:r>
            <a:r>
              <a:rPr lang="uk-UA" dirty="0" err="1" smtClean="0"/>
              <a:t>Голандія</a:t>
            </a:r>
            <a:r>
              <a:rPr lang="uk-UA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err="1" smtClean="0"/>
              <a:t>Ісаак</a:t>
            </a:r>
            <a:r>
              <a:rPr lang="uk-UA" dirty="0" smtClean="0"/>
              <a:t> </a:t>
            </a:r>
            <a:r>
              <a:rPr lang="uk-UA" dirty="0"/>
              <a:t>Ньютон (1643— 1727</a:t>
            </a:r>
            <a:r>
              <a:rPr lang="uk-UA" dirty="0" smtClean="0"/>
              <a:t>) (Англія)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Феофан </a:t>
            </a:r>
            <a:r>
              <a:rPr lang="uk-UA" dirty="0" err="1" smtClean="0"/>
              <a:t>Прокоповнч</a:t>
            </a:r>
            <a:r>
              <a:rPr lang="uk-UA" dirty="0" smtClean="0"/>
              <a:t> </a:t>
            </a:r>
            <a:r>
              <a:rPr lang="uk-UA" dirty="0"/>
              <a:t>(1681 — 1736) </a:t>
            </a:r>
            <a:r>
              <a:rPr lang="uk-UA" dirty="0" smtClean="0"/>
              <a:t>(Україна)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dirty="0" smtClean="0"/>
              <a:t>та </a:t>
            </a:r>
            <a:r>
              <a:rPr lang="uk-UA" dirty="0"/>
              <a:t>ін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69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1508</TotalTime>
  <Words>1056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Trebuchet MS</vt:lpstr>
      <vt:lpstr>Wingdings</vt:lpstr>
      <vt:lpstr>Wingdings 2</vt:lpstr>
      <vt:lpstr>Городская</vt:lpstr>
      <vt:lpstr>Латинська мова</vt:lpstr>
      <vt:lpstr>Що таке латинська мова?</vt:lpstr>
      <vt:lpstr>Заснування Риму</vt:lpstr>
      <vt:lpstr>Римська імперія у ІІІ ст. н.е.</vt:lpstr>
      <vt:lpstr>Римська імперія в 293-395 рр. н.е.</vt:lpstr>
      <vt:lpstr>Формування романських мов</vt:lpstr>
      <vt:lpstr>Розвиток романських мов після падіння Західної Римської імперії (476 рік)</vt:lpstr>
      <vt:lpstr>Середньовіччя (VII-XIV ст.)</vt:lpstr>
      <vt:lpstr>Відродження (XIV—XVI ст.)</vt:lpstr>
      <vt:lpstr>Презентация PowerPoint</vt:lpstr>
      <vt:lpstr>Латина у сучасному світі</vt:lpstr>
      <vt:lpstr>Латина у сучасному світі</vt:lpstr>
      <vt:lpstr>Латина і термінологія</vt:lpstr>
      <vt:lpstr>Сентенції</vt:lpstr>
      <vt:lpstr>Для чого латина юристам?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Латинська мова</dc:title>
  <dc:creator>Ми</dc:creator>
  <cp:lastModifiedBy>Харик Оксана Вікторівна</cp:lastModifiedBy>
  <cp:revision>58</cp:revision>
  <dcterms:created xsi:type="dcterms:W3CDTF">2021-01-27T09:43:23Z</dcterms:created>
  <dcterms:modified xsi:type="dcterms:W3CDTF">2021-02-17T18:27:15Z</dcterms:modified>
</cp:coreProperties>
</file>