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8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2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4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5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0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9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46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DB43-9E01-491F-A906-07EB4F44F02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B487-B3A3-44F0-BACA-8A8EC2C7D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4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hilologyknute@gmai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</a:t>
            </a:r>
            <a:r>
              <a:rPr lang="ru-RU" sz="2000" cap="all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ТОРГОВЕЛЬНО-ЕКОНОМІЧНИЙ </a:t>
            </a:r>
            <a:r>
              <a:rPr lang="ru-RU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pl-PL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cap="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іноземної філології та перекладу</a:t>
            </a:r>
            <a:r>
              <a:rPr lang="pl-PL" sz="1400" cap="all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l-PL" sz="1400" cap="all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Шановні студенти!</a:t>
            </a:r>
            <a:b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запрошуємо вивчати дисципліну</a:t>
            </a:r>
            <a:r>
              <a:rPr lang="en-US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друга іноземна мова</a:t>
            </a:r>
            <a:b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2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польська</a:t>
            </a:r>
            <a:r>
              <a:rPr lang="en-US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2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pl-PL" sz="22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polski</a:t>
            </a:r>
            <a:r>
              <a:rPr lang="uk-UA" sz="2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uk-UA" sz="2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6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4343400" cy="1892574"/>
          </a:xfrm>
          <a:blipFill>
            <a:blip r:embed="rId2"/>
            <a:stretch>
              <a:fillRect/>
            </a:stretch>
          </a:blipFill>
          <a:effectLst>
            <a:softEdge rad="88900"/>
          </a:effectLst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Mistral" panose="03090702030407020403" pitchFamily="66" charset="0"/>
              </a:rPr>
              <a:t>Шлях до</a:t>
            </a:r>
            <a:r>
              <a:rPr lang="pl-PL" b="1" i="1" dirty="0" smtClean="0">
                <a:solidFill>
                  <a:schemeClr val="accent6">
                    <a:lumMod val="50000"/>
                  </a:schemeClr>
                </a:solidFill>
                <a:latin typeface="Mistral" panose="03090702030407020403" pitchFamily="66" charset="0"/>
              </a:rPr>
              <a:t>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Mistral" panose="03090702030407020403" pitchFamily="66" charset="0"/>
              </a:rPr>
              <a:t>Твого успіху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>
          <a:effectLst>
            <a:softEdge rad="1778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2655" y="1892574"/>
            <a:ext cx="4610533" cy="4748371"/>
          </a:xfrm>
          <a:solidFill>
            <a:srgbClr val="FFF3B5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ЗАПРОШУЄМО У СВІТ НОВИХ МОЖЛИВОСТЕЙ!</a:t>
            </a:r>
          </a:p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Польща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– сучасна успішна  європейська країна.</a:t>
            </a:r>
          </a:p>
          <a:p>
            <a:pPr>
              <a:lnSpc>
                <a:spcPct val="120000"/>
              </a:lnSpc>
            </a:pP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</a:t>
            </a:r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 </a:t>
            </a:r>
            <a:r>
              <a:rPr lang="ru-RU" sz="72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рівнем</a:t>
            </a:r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n-US" sz="72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економічного розвитку Польща очолює рейтинги країн, що </a:t>
            </a:r>
            <a:r>
              <a:rPr lang="uk-UA" sz="72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стрімко та </a:t>
            </a:r>
            <a:r>
              <a:rPr lang="en-US" sz="72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динамічно розвиваються.</a:t>
            </a:r>
          </a:p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Польська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мова – офіційна мова Євросоюзу.</a:t>
            </a:r>
          </a:p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Польська </a:t>
            </a:r>
            <a:r>
              <a:rPr lang="uk-UA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мова - ключ до твого успіху, адже це:</a:t>
            </a:r>
          </a:p>
          <a:p>
            <a:pPr algn="ctr"/>
            <a:r>
              <a:rPr lang="uk-UA" sz="6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</a:t>
            </a:r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УЧАСНА </a:t>
            </a:r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ОСВІТА</a:t>
            </a: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ПРОГРАМИ ОБМІНУ</a:t>
            </a: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ПРОФЕСІЙНИЙ РОЗВИТОК</a:t>
            </a: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УСПІШНА КАР'ЄРА</a:t>
            </a:r>
            <a:endParaRPr lang="en-US" sz="5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МІЖНАРОДНІ КОНТАКТИ</a:t>
            </a: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ЄВРОПЕЙСЬКІ ПЕРСПЕКТИВИ </a:t>
            </a:r>
          </a:p>
          <a:p>
            <a:pPr algn="ctr"/>
            <a:r>
              <a:rPr lang="uk-UA" sz="56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БІЗНЕС-ПРОЄКТИ </a:t>
            </a:r>
          </a:p>
          <a:p>
            <a:pPr algn="ctr"/>
            <a:r>
              <a:rPr lang="uk-UA" sz="5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ЦІКАВІ ПОДОРОЖІ </a:t>
            </a:r>
            <a:endParaRPr lang="en-US" sz="5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endParaRPr lang="uk-UA" dirty="0" smtClean="0">
              <a:solidFill>
                <a:srgbClr val="002060"/>
              </a:solidFill>
              <a:latin typeface="Bad Script" panose="02000000000000000000" pitchFamily="2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854" y="295564"/>
            <a:ext cx="3847363" cy="1761835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pl-PL" dirty="0" smtClean="0">
                <a:latin typeface="Bad Script" panose="02000000000000000000" pitchFamily="2" charset="0"/>
              </a:rPr>
              <a:t>   </a:t>
            </a:r>
            <a:br>
              <a:rPr lang="pl-PL" dirty="0" smtClean="0">
                <a:latin typeface="Bad Script" panose="02000000000000000000" pitchFamily="2" charset="0"/>
              </a:rPr>
            </a:br>
            <a:r>
              <a:rPr lang="pl-PL" dirty="0">
                <a:latin typeface="Bad Script" panose="02000000000000000000" pitchFamily="2" charset="0"/>
              </a:rPr>
              <a:t/>
            </a:r>
            <a:br>
              <a:rPr lang="pl-PL" dirty="0">
                <a:latin typeface="Bad Script" panose="02000000000000000000" pitchFamily="2" charset="0"/>
              </a:rPr>
            </a:br>
            <a:r>
              <a:rPr lang="pl-PL" dirty="0" smtClean="0">
                <a:latin typeface="Bad Script" panose="02000000000000000000" pitchFamily="2" charset="0"/>
              </a:rPr>
              <a:t/>
            </a:r>
            <a:br>
              <a:rPr lang="pl-PL" dirty="0" smtClean="0">
                <a:latin typeface="Bad Script" panose="02000000000000000000" pitchFamily="2" charset="0"/>
              </a:rPr>
            </a:br>
            <a:r>
              <a:rPr lang="pl-PL" dirty="0">
                <a:latin typeface="Bad Script" panose="02000000000000000000" pitchFamily="2" charset="0"/>
              </a:rPr>
              <a:t> </a:t>
            </a:r>
            <a:r>
              <a:rPr lang="pl-PL" dirty="0" smtClean="0">
                <a:latin typeface="Bad Script" panose="02000000000000000000" pitchFamily="2" charset="0"/>
              </a:rPr>
              <a:t>  </a:t>
            </a:r>
            <a:br>
              <a:rPr lang="pl-PL" dirty="0" smtClean="0">
                <a:latin typeface="Bad Script" panose="02000000000000000000" pitchFamily="2" charset="0"/>
              </a:rPr>
            </a:br>
            <a:r>
              <a:rPr lang="pl-PL" dirty="0">
                <a:latin typeface="Bad Script" panose="02000000000000000000" pitchFamily="2" charset="0"/>
              </a:rPr>
              <a:t/>
            </a:r>
            <a:br>
              <a:rPr lang="pl-PL" dirty="0">
                <a:latin typeface="Bad Script" panose="02000000000000000000" pitchFamily="2" charset="0"/>
              </a:rPr>
            </a:br>
            <a:r>
              <a:rPr lang="pl-PL" dirty="0" smtClean="0">
                <a:latin typeface="Bad Script" panose="02000000000000000000" pitchFamily="2" charset="0"/>
              </a:rPr>
              <a:t/>
            </a:r>
            <a:br>
              <a:rPr lang="pl-PL" dirty="0" smtClean="0">
                <a:latin typeface="Bad Script" panose="02000000000000000000" pitchFamily="2" charset="0"/>
              </a:rPr>
            </a:br>
            <a:r>
              <a:rPr lang="pl-PL" dirty="0">
                <a:latin typeface="Bad Script" panose="02000000000000000000" pitchFamily="2" charset="0"/>
              </a:rPr>
              <a:t/>
            </a:r>
            <a:br>
              <a:rPr lang="pl-PL" dirty="0">
                <a:latin typeface="Bad Script" panose="02000000000000000000" pitchFamily="2" charset="0"/>
              </a:rPr>
            </a:b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/>
            </a:r>
            <a:b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</a:b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Dzień dobry!</a:t>
            </a:r>
            <a:b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</a:b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      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     Dziękuję! </a:t>
            </a:r>
            <a:b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</a:b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Proszę!</a:t>
            </a:r>
            <a:b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</a:b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 Script" panose="02000000000000000000" pitchFamily="2" charset="0"/>
              </a:rPr>
              <a:t>         Cześć!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d Script" panose="02000000000000000000" pitchFamily="2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9" r="16819"/>
          <a:stretch>
            <a:fillRect/>
          </a:stretch>
        </p:blipFill>
        <p:spPr>
          <a:xfrm>
            <a:off x="5932149" y="1032840"/>
            <a:ext cx="5839171" cy="4873625"/>
          </a:xfrm>
          <a:effectLst>
            <a:softEdge rad="1651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2057399"/>
            <a:ext cx="5310909" cy="4591878"/>
          </a:xfrm>
        </p:spPr>
        <p:txBody>
          <a:bodyPr>
            <a:normAutofit fontScale="25000" lnSpcReduction="20000"/>
          </a:bodyPr>
          <a:lstStyle/>
          <a:p>
            <a:pPr indent="457200" algn="just">
              <a:lnSpc>
                <a:spcPts val="1580"/>
              </a:lnSpc>
              <a:spcBef>
                <a:spcPts val="0"/>
              </a:spcBef>
            </a:pPr>
            <a:r>
              <a:rPr lang="en-US" sz="23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</a:t>
            </a:r>
            <a:r>
              <a:rPr lang="uk-UA" sz="6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ольської мови Вас навчатимуть  висококваліфіковані</a:t>
            </a:r>
            <a:r>
              <a:rPr lang="pl-PL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та досвідчені  викладачі-полоністи, з якими Ви опануєте </a:t>
            </a:r>
            <a:r>
              <a:rPr lang="uk-UA" sz="6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мову максимально швидко та легко!</a:t>
            </a:r>
            <a:endParaRPr lang="pl-PL" sz="6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1580"/>
              </a:lnSpc>
              <a:spcBef>
                <a:spcPts val="600"/>
              </a:spcBef>
            </a:pP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основі курсу «Друга іноземна мова (польська)» – </a:t>
            </a: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новітні методи викладання </a:t>
            </a:r>
            <a:r>
              <a:rPr lang="uk-UA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іноземної</a:t>
            </a: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мови</a:t>
            </a:r>
            <a:r>
              <a:rPr lang="uk-UA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які повністю</a:t>
            </a: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uk-UA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відповідають Загально</a:t>
            </a: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європейськи</a:t>
            </a:r>
            <a:r>
              <a:rPr lang="uk-UA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 рекомендаціям  мовної освіти</a:t>
            </a: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</a:t>
            </a:r>
            <a:endParaRPr lang="en-US" sz="6400" noProof="1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80"/>
              </a:lnSpc>
              <a:spcBef>
                <a:spcPts val="600"/>
              </a:spcBef>
            </a:pPr>
            <a:r>
              <a:rPr lang="en-US" sz="6400" noProof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На наших заняттях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завжди панує невимушена приязна  атмосфера. Викладачі запропонують Вам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цікаві, змістовні та  динамічні заняття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сучасні </a:t>
            </a:r>
            <a:r>
              <a:rPr lang="uk-UA" sz="6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підручники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новітні інтерактивні засоби,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комунікативні практики із залученням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актуальних тем </a:t>
            </a:r>
            <a:r>
              <a:rPr lang="uk-UA" sz="6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 польського сьогодення, культури та історії.</a:t>
            </a:r>
          </a:p>
          <a:p>
            <a:pPr algn="ctr">
              <a:lnSpc>
                <a:spcPts val="1580"/>
              </a:lnSpc>
            </a:pPr>
            <a:r>
              <a:rPr lang="pl-PL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Wi</a:t>
            </a:r>
            <a:r>
              <a:rPr lang="uk-UA" sz="6400" b="1" i="1" dirty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ę</a:t>
            </a:r>
            <a:r>
              <a:rPr lang="pl-PL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c</a:t>
            </a:r>
            <a:r>
              <a:rPr lang="uk-UA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 </a:t>
            </a:r>
            <a:r>
              <a:rPr lang="pl-PL" sz="6400" b="1" i="1" dirty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uczmy si</a:t>
            </a:r>
            <a:r>
              <a:rPr lang="uk-UA" sz="6400" b="1" i="1" dirty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ę </a:t>
            </a:r>
            <a:r>
              <a:rPr lang="pl-PL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polskiego</a:t>
            </a:r>
            <a:r>
              <a:rPr lang="uk-UA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</a:rPr>
              <a:t>!</a:t>
            </a:r>
          </a:p>
          <a:p>
            <a:pPr algn="ctr">
              <a:lnSpc>
                <a:spcPts val="1580"/>
              </a:lnSpc>
            </a:pPr>
            <a:r>
              <a:rPr lang="pl-PL" sz="6400" b="1" i="1" dirty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  <a:sym typeface="Wingdings" panose="05000000000000000000" pitchFamily="2" charset="2"/>
              </a:rPr>
              <a:t>Z</a:t>
            </a:r>
            <a:r>
              <a:rPr lang="pl-PL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  <a:sym typeface="Wingdings" panose="05000000000000000000" pitchFamily="2" charset="2"/>
              </a:rPr>
              <a:t>apraszamy serdecznie!</a:t>
            </a:r>
            <a:r>
              <a:rPr lang="uk-UA" sz="6400" b="1" i="1" dirty="0" smtClean="0">
                <a:solidFill>
                  <a:schemeClr val="accent1">
                    <a:lumMod val="75000"/>
                  </a:schemeClr>
                </a:solidFill>
                <a:latin typeface="Bad Script" panose="02000000000000000000" pitchFamily="2" charset="0"/>
                <a:sym typeface="Wingdings" panose="05000000000000000000" pitchFamily="2" charset="2"/>
              </a:rPr>
              <a:t></a:t>
            </a:r>
            <a:endParaRPr lang="uk-UA" sz="6400" b="1" i="1" dirty="0">
              <a:solidFill>
                <a:schemeClr val="accent1">
                  <a:lumMod val="75000"/>
                </a:schemeClr>
              </a:solidFill>
              <a:latin typeface="Bad Script" panose="02000000000000000000" pitchFamily="2" charset="0"/>
            </a:endParaRPr>
          </a:p>
          <a:p>
            <a:pPr algn="r">
              <a:lnSpc>
                <a:spcPts val="1580"/>
              </a:lnSpc>
              <a:spcBef>
                <a:spcPts val="0"/>
              </a:spcBef>
            </a:pPr>
            <a:r>
              <a:rPr lang="uk-UA" sz="4800" dirty="0" smtClean="0">
                <a:latin typeface="Georgia" panose="02040502050405020303" pitchFamily="18" charset="0"/>
              </a:rPr>
              <a:t>Контакти: </a:t>
            </a:r>
          </a:p>
          <a:p>
            <a:pPr algn="r">
              <a:lnSpc>
                <a:spcPts val="1580"/>
              </a:lnSpc>
              <a:spcBef>
                <a:spcPts val="0"/>
              </a:spcBef>
            </a:pPr>
            <a:r>
              <a:rPr lang="pl-PL" sz="4800" dirty="0">
                <a:latin typeface="Georgia" panose="02040502050405020303" pitchFamily="18" charset="0"/>
              </a:rPr>
              <a:t>t</a:t>
            </a:r>
            <a:r>
              <a:rPr lang="pl-PL" sz="4800" dirty="0" smtClean="0">
                <a:latin typeface="Georgia" panose="02040502050405020303" pitchFamily="18" charset="0"/>
              </a:rPr>
              <a:t>el. </a:t>
            </a:r>
            <a:r>
              <a:rPr lang="ru-RU" sz="4800" dirty="0" smtClean="0">
                <a:latin typeface="Georgia" panose="02040502050405020303" pitchFamily="18" charset="0"/>
              </a:rPr>
              <a:t>+38(044)531-48-79</a:t>
            </a:r>
          </a:p>
          <a:p>
            <a:pPr algn="r">
              <a:lnSpc>
                <a:spcPts val="1580"/>
              </a:lnSpc>
              <a:spcBef>
                <a:spcPts val="0"/>
              </a:spcBef>
            </a:pPr>
            <a:r>
              <a:rPr lang="en-US" sz="4800" dirty="0">
                <a:latin typeface="Georgia" panose="02040502050405020303" pitchFamily="18" charset="0"/>
              </a:rPr>
              <a:t>e-mail:  </a:t>
            </a:r>
            <a:r>
              <a:rPr lang="en-US" sz="4800" u="sng" dirty="0" smtClean="0">
                <a:latin typeface="Georgia" panose="02040502050405020303" pitchFamily="18" charset="0"/>
                <a:hlinkClick r:id="rId3"/>
              </a:rPr>
              <a:t>philologyknute@gmail.com</a:t>
            </a:r>
            <a:endParaRPr lang="ru-RU" sz="4800" dirty="0" smtClean="0">
              <a:latin typeface="Georgia" panose="02040502050405020303" pitchFamily="18" charset="0"/>
            </a:endParaRPr>
          </a:p>
          <a:p>
            <a:endParaRPr lang="uk-UA" dirty="0" smtClean="0">
              <a:latin typeface="Sylfaen" panose="010A0502050306030303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7" y="381351"/>
            <a:ext cx="1632617" cy="159026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164931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179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6" baseType="lpstr">
      <vt:lpstr>Algerian</vt:lpstr>
      <vt:lpstr>Arial</vt:lpstr>
      <vt:lpstr>Bad Script</vt:lpstr>
      <vt:lpstr>Bookman Old Style</vt:lpstr>
      <vt:lpstr>Calibri</vt:lpstr>
      <vt:lpstr>Calibri Light</vt:lpstr>
      <vt:lpstr>Georgia</vt:lpstr>
      <vt:lpstr>Mistral</vt:lpstr>
      <vt:lpstr>Monotype Corsiva</vt:lpstr>
      <vt:lpstr>Sylfaen</vt:lpstr>
      <vt:lpstr>Times New Roman</vt:lpstr>
      <vt:lpstr>Wingdings</vt:lpstr>
      <vt:lpstr>Тема Office</vt:lpstr>
      <vt:lpstr>  КИЇВСЬКИЙ НАЦІОНАЛЬНИЙ ТОРГОВЕЛЬНО-ЕКОНОМІЧНИЙ УНІВЕРСИТЕТ кафедра іноземної філології та перекладу  Шановні студенти! запрошуємо вивчати дисципліну друга іноземна мова  польська polski </vt:lpstr>
      <vt:lpstr>Шлях до Твого успіху!</vt:lpstr>
      <vt:lpstr>                Dzień dobry!                Dziękuję!  Proszę!          Cześć!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НАЦІОНАЛЬНИЙ ТОРГОВЕЛЬНО-ЕКОНОМІЧНИЙ УНІВЕРСИТЕТ кафедра іноземної філології та перекладу  запрошує усіх охочих вивчати дисципліну друга іноземна мова (польська) polski </dc:title>
  <dc:creator>Svitlana</dc:creator>
  <cp:lastModifiedBy>Svitlana</cp:lastModifiedBy>
  <cp:revision>37</cp:revision>
  <dcterms:created xsi:type="dcterms:W3CDTF">2021-02-03T15:03:40Z</dcterms:created>
  <dcterms:modified xsi:type="dcterms:W3CDTF">2021-02-07T13:35:10Z</dcterms:modified>
</cp:coreProperties>
</file>