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24" r:id="rId2"/>
    <p:sldId id="265" r:id="rId3"/>
    <p:sldId id="604" r:id="rId4"/>
    <p:sldId id="266" r:id="rId5"/>
    <p:sldId id="605" r:id="rId6"/>
    <p:sldId id="619" r:id="rId7"/>
    <p:sldId id="260" r:id="rId8"/>
    <p:sldId id="380" r:id="rId9"/>
    <p:sldId id="607" r:id="rId10"/>
    <p:sldId id="608" r:id="rId11"/>
    <p:sldId id="530" r:id="rId12"/>
    <p:sldId id="383" r:id="rId13"/>
    <p:sldId id="427" r:id="rId14"/>
    <p:sldId id="622" r:id="rId15"/>
    <p:sldId id="502" r:id="rId16"/>
    <p:sldId id="569" r:id="rId17"/>
    <p:sldId id="623" r:id="rId18"/>
    <p:sldId id="609" r:id="rId19"/>
    <p:sldId id="620" r:id="rId20"/>
    <p:sldId id="621" r:id="rId21"/>
    <p:sldId id="611" r:id="rId22"/>
    <p:sldId id="612" r:id="rId23"/>
    <p:sldId id="613" r:id="rId24"/>
    <p:sldId id="614" r:id="rId25"/>
    <p:sldId id="615" r:id="rId26"/>
    <p:sldId id="616" r:id="rId27"/>
    <p:sldId id="617" r:id="rId28"/>
    <p:sldId id="559" r:id="rId29"/>
    <p:sldId id="618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9" autoAdjust="0"/>
    <p:restoredTop sz="94690" autoAdjust="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88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60C1F-93CF-4690-86DD-0266EDF3692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3A944-542A-4474-BD05-8850498E0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54B55-3131-4E68-A633-C43A115D1766}" type="datetimeFigureOut">
              <a:rPr lang="uk-UA" smtClean="0"/>
              <a:pPr/>
              <a:t>11.02.2021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5654-DA10-4300-A408-FCAACFE6440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1586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95910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02537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8565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6881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C9E9C2-D2DD-4539-8E99-D1DB37C67859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wrap="none" anchor="ctr"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2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1596-40B5-42FC-B250-88F13260F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kbs_knteu@i.u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DDADE-76F4-4E39-B8F1-A2F5485963E9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497887" cy="576262"/>
          </a:xfrm>
        </p:spPr>
        <p:txBody>
          <a:bodyPr/>
          <a:lstStyle/>
          <a:p>
            <a:r>
              <a:rPr lang="uk-UA" sz="2000" dirty="0" smtClean="0"/>
              <a:t>Київський національний торговельно-економічний університет</a:t>
            </a:r>
            <a:endParaRPr lang="uk-UA" sz="20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08920"/>
            <a:ext cx="7704856" cy="2664296"/>
          </a:xfrm>
        </p:spPr>
        <p:txBody>
          <a:bodyPr/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Операції з цінними паперами</a:t>
            </a:r>
            <a:endParaRPr lang="uk-UA" sz="5400" b="1" dirty="0" smtClean="0">
              <a:solidFill>
                <a:srgbClr val="7030A0"/>
              </a:solidFill>
            </a:endParaRPr>
          </a:p>
          <a:p>
            <a:r>
              <a:rPr lang="uk-UA" dirty="0" smtClean="0">
                <a:solidFill>
                  <a:srgbClr val="00B050"/>
                </a:solidFill>
              </a:rPr>
              <a:t>Презентація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практичного</a:t>
            </a:r>
            <a:r>
              <a:rPr lang="uk-UA" dirty="0" smtClean="0">
                <a:solidFill>
                  <a:srgbClr val="00B050"/>
                </a:solidFill>
              </a:rPr>
              <a:t> курсу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915816" y="5301208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Людмила </a:t>
            </a:r>
            <a:r>
              <a:rPr lang="uk-UA" sz="2400" dirty="0" err="1" smtClean="0">
                <a:solidFill>
                  <a:srgbClr val="FF0000"/>
                </a:solidFill>
              </a:rPr>
              <a:t>Жураховська</a:t>
            </a:r>
            <a:r>
              <a:rPr lang="uk-UA" sz="2400" dirty="0" smtClean="0"/>
              <a:t>, </a:t>
            </a:r>
            <a:r>
              <a:rPr lang="uk-UA" sz="2400" dirty="0" err="1" smtClean="0"/>
              <a:t>к.е.н</a:t>
            </a:r>
            <a:r>
              <a:rPr lang="uk-UA" sz="2400" dirty="0" smtClean="0"/>
              <a:t>., М</a:t>
            </a:r>
            <a:r>
              <a:rPr lang="en-US" sz="2400" dirty="0" smtClean="0"/>
              <a:t>B</a:t>
            </a:r>
            <a:r>
              <a:rPr lang="uk-UA" sz="2400" dirty="0" smtClean="0"/>
              <a:t>А,</a:t>
            </a:r>
          </a:p>
          <a:p>
            <a:pPr algn="r"/>
            <a:r>
              <a:rPr lang="uk-UA" sz="2400" dirty="0" smtClean="0"/>
              <a:t>доцент </a:t>
            </a:r>
            <a:r>
              <a:rPr lang="uk-UA" sz="2400" dirty="0"/>
              <a:t>кафедри банківської справи</a:t>
            </a:r>
          </a:p>
          <a:p>
            <a:pPr algn="r"/>
            <a:r>
              <a:rPr lang="ru-RU" sz="2400" dirty="0" err="1" smtClean="0"/>
              <a:t>Представник</a:t>
            </a:r>
            <a:r>
              <a:rPr lang="ru-RU" sz="2400" dirty="0" smtClean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RIPS EMEA</a:t>
            </a:r>
            <a:r>
              <a:rPr lang="ru-RU" dirty="0"/>
              <a:t> 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4" name="Picture 4" descr="C:\Users\Alex\Desktop\10322385e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152"/>
            <a:ext cx="2376264" cy="19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Операції з цінними паперами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Операції з цінними паперами</a:t>
            </a:r>
            <a:r>
              <a:rPr lang="uk-UA" dirty="0" smtClean="0"/>
              <a:t> визначаються у законодавстві України </a:t>
            </a:r>
            <a:r>
              <a:rPr lang="uk-UA" b="1" dirty="0" smtClean="0"/>
              <a:t>як дії учасника </a:t>
            </a:r>
            <a:r>
              <a:rPr lang="uk-UA" b="1" i="1" dirty="0" smtClean="0">
                <a:solidFill>
                  <a:srgbClr val="0070C0"/>
                </a:solidFill>
              </a:rPr>
              <a:t>фондового ринку</a:t>
            </a:r>
            <a:r>
              <a:rPr lang="uk-UA" b="1" dirty="0" smtClean="0"/>
              <a:t>, </a:t>
            </a:r>
            <a:r>
              <a:rPr lang="uk-UA" dirty="0" smtClean="0"/>
              <a:t>які призводять до </a:t>
            </a:r>
            <a:r>
              <a:rPr lang="uk-UA" b="1" dirty="0" smtClean="0"/>
              <a:t>набуття чи припинення прав власності </a:t>
            </a:r>
            <a:r>
              <a:rPr lang="uk-UA" dirty="0" smtClean="0"/>
              <a:t>на цінні папери або </a:t>
            </a:r>
            <a:r>
              <a:rPr lang="uk-UA" b="1" dirty="0" smtClean="0"/>
              <a:t>обмеження обігу </a:t>
            </a:r>
            <a:r>
              <a:rPr lang="uk-UA" dirty="0" smtClean="0"/>
              <a:t>цінних паперів та/або </a:t>
            </a:r>
            <a:r>
              <a:rPr lang="uk-UA" b="1" dirty="0" smtClean="0"/>
              <a:t>реалізації прав </a:t>
            </a:r>
            <a:r>
              <a:rPr lang="uk-UA" dirty="0" smtClean="0"/>
              <a:t>за цінними паперами. 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Хто здійснює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операції з цінними паперами?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uk-UA" sz="3600" b="1" dirty="0" smtClean="0"/>
              <a:t>  </a:t>
            </a:r>
          </a:p>
          <a:p>
            <a:pPr marL="514350" indent="-514350" algn="ctr">
              <a:buNone/>
            </a:pPr>
            <a:r>
              <a:rPr lang="uk-UA" sz="3600" b="1" dirty="0" smtClean="0"/>
              <a:t> </a:t>
            </a:r>
            <a:r>
              <a:rPr lang="uk-UA" sz="4000" b="1" i="1" dirty="0" smtClean="0">
                <a:solidFill>
                  <a:srgbClr val="0070C0"/>
                </a:solidFill>
              </a:rPr>
              <a:t>Учасники</a:t>
            </a:r>
            <a:r>
              <a:rPr lang="uk-UA" sz="4000" b="1" dirty="0" smtClean="0"/>
              <a:t> </a:t>
            </a:r>
            <a:r>
              <a:rPr lang="uk-UA" sz="4000" b="1" i="1" dirty="0" smtClean="0">
                <a:solidFill>
                  <a:srgbClr val="0070C0"/>
                </a:solidFill>
              </a:rPr>
              <a:t>фондового ринку </a:t>
            </a:r>
            <a:endParaRPr lang="ru-RU" sz="36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Хто саме з них здійснює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операції з цінними паперами?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70C0"/>
                </a:solidFill>
              </a:rPr>
              <a:t>емітенти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B050"/>
                </a:solidFill>
              </a:rPr>
              <a:t>інвестори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/>
              <a:t>професійні учасники </a:t>
            </a:r>
            <a:r>
              <a:rPr lang="uk-UA" dirty="0" smtClean="0"/>
              <a:t>фондового ринку</a:t>
            </a:r>
            <a:r>
              <a:rPr lang="en-US" dirty="0" smtClean="0"/>
              <a:t> – </a:t>
            </a:r>
            <a:r>
              <a:rPr lang="uk-UA" b="1" dirty="0" smtClean="0">
                <a:solidFill>
                  <a:srgbClr val="C00000"/>
                </a:solidFill>
              </a:rPr>
              <a:t>торговці цінними паперами</a:t>
            </a:r>
            <a:r>
              <a:rPr lang="en-US" sz="3600" dirty="0" smtClean="0"/>
              <a:t>, </a:t>
            </a:r>
          </a:p>
          <a:p>
            <a:pPr marL="514350" indent="-514350">
              <a:buNone/>
            </a:pPr>
            <a:r>
              <a:rPr lang="uk-UA" sz="3600" b="1" i="1" dirty="0" smtClean="0">
                <a:solidFill>
                  <a:srgbClr val="0070C0"/>
                </a:solidFill>
              </a:rPr>
              <a:t>на</a:t>
            </a:r>
            <a:r>
              <a:rPr lang="en-US" sz="3600" b="1" i="1" dirty="0" smtClean="0">
                <a:solidFill>
                  <a:srgbClr val="0070C0"/>
                </a:solidFill>
              </a:rPr>
              <a:t> </a:t>
            </a:r>
            <a:r>
              <a:rPr lang="uk-UA" i="1" dirty="0" smtClean="0"/>
              <a:t>організованому ринку</a:t>
            </a:r>
            <a:r>
              <a:rPr lang="en-US" dirty="0" smtClean="0"/>
              <a:t>, </a:t>
            </a:r>
          </a:p>
          <a:p>
            <a:pPr marL="514350" indent="-514350">
              <a:buNone/>
            </a:pPr>
            <a:r>
              <a:rPr lang="uk-UA" sz="3600" b="1" i="1" dirty="0" smtClean="0">
                <a:solidFill>
                  <a:srgbClr val="0070C0"/>
                </a:solidFill>
              </a:rPr>
              <a:t>де</a:t>
            </a:r>
            <a:r>
              <a:rPr lang="en-US" dirty="0" smtClean="0"/>
              <a:t> </a:t>
            </a:r>
            <a:r>
              <a:rPr lang="uk-UA" i="1" dirty="0" smtClean="0"/>
              <a:t>фондові біржі діють як професійні учасники ринку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uk-UA" dirty="0" smtClean="0"/>
              <a:t>та на </a:t>
            </a:r>
            <a:r>
              <a:rPr lang="uk-UA" i="1" dirty="0" smtClean="0"/>
              <a:t>позабіржовому ринку</a:t>
            </a:r>
            <a:r>
              <a:rPr lang="en-US" dirty="0" smtClean="0"/>
              <a:t>.</a:t>
            </a:r>
            <a:endParaRPr lang="uk-UA" dirty="0" smtClean="0"/>
          </a:p>
          <a:p>
            <a:pPr marL="514350" indent="-514350">
              <a:buNone/>
            </a:pP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70C0"/>
                </a:solidFill>
              </a:rPr>
              <a:t>Хто є професійні учасники </a:t>
            </a:r>
            <a:r>
              <a:rPr lang="uk-UA" dirty="0" smtClean="0"/>
              <a:t>фондового ринку?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Торговці ЦП: </a:t>
            </a:r>
          </a:p>
          <a:p>
            <a:pPr marL="1143000" lvl="1" indent="-742950"/>
            <a:r>
              <a:rPr lang="uk-UA" dirty="0" smtClean="0"/>
              <a:t>дилерська діяльність</a:t>
            </a:r>
          </a:p>
          <a:p>
            <a:pPr marL="1143000" lvl="1" indent="-742950"/>
            <a:r>
              <a:rPr lang="uk-UA" dirty="0" smtClean="0"/>
              <a:t>брокерська діяльність, </a:t>
            </a:r>
          </a:p>
          <a:p>
            <a:pPr marL="1143000" lvl="1" indent="-742950"/>
            <a:r>
              <a:rPr lang="uk-UA" dirty="0" smtClean="0"/>
              <a:t>андерайтинг, </a:t>
            </a:r>
          </a:p>
          <a:p>
            <a:pPr marL="1143000" lvl="1" indent="-742950"/>
            <a:r>
              <a:rPr lang="uk-UA" dirty="0" smtClean="0"/>
              <a:t>управління ЦП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Компанії з управління активами (</a:t>
            </a:r>
            <a:r>
              <a:rPr lang="uk-UA" sz="3600" dirty="0" err="1" smtClean="0"/>
              <a:t>КУА</a:t>
            </a:r>
            <a:r>
              <a:rPr lang="uk-UA" sz="3600" dirty="0" smtClean="0"/>
              <a:t>):</a:t>
            </a:r>
          </a:p>
          <a:p>
            <a:pPr marL="1143000" lvl="1" indent="-742950"/>
            <a:r>
              <a:rPr lang="uk-UA" dirty="0" smtClean="0"/>
              <a:t>управління активами інституційних інвесторів  - фондів (ІСІ, НПФ, СК)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Депозитарні установи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Біржі (організатори торгівлі )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dirty="0" smtClean="0"/>
              <a:t>Розрахунково-клірингові організації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Картинки по запросу &quot;фондовий ринок україни 2020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870" y="357166"/>
            <a:ext cx="863606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Види</a:t>
            </a:r>
            <a:r>
              <a:rPr lang="uk-UA" dirty="0" smtClean="0"/>
              <a:t> операцій з цінними паперами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472608"/>
          </a:xfrm>
        </p:spPr>
        <p:txBody>
          <a:bodyPr>
            <a:noAutofit/>
          </a:bodyPr>
          <a:lstStyle/>
          <a:p>
            <a:pPr marL="514350" lvl="0" indent="-514350">
              <a:buNone/>
            </a:pPr>
            <a:r>
              <a:rPr lang="uk-UA" sz="2800" i="1" dirty="0" smtClean="0">
                <a:solidFill>
                  <a:srgbClr val="0070C0"/>
                </a:solidFill>
              </a:rPr>
              <a:t>А. </a:t>
            </a:r>
            <a:r>
              <a:rPr lang="uk-UA" sz="2800" b="1" i="1" dirty="0" smtClean="0">
                <a:solidFill>
                  <a:srgbClr val="0070C0"/>
                </a:solidFill>
              </a:rPr>
              <a:t>На якому ринку </a:t>
            </a:r>
            <a:r>
              <a:rPr lang="uk-UA" sz="2800" i="1" dirty="0" smtClean="0">
                <a:solidFill>
                  <a:srgbClr val="0070C0"/>
                </a:solidFill>
              </a:rPr>
              <a:t>проводяться операції?</a:t>
            </a:r>
          </a:p>
          <a:p>
            <a:pPr marL="914400" lvl="1" indent="-514350">
              <a:buFont typeface="+mj-lt"/>
              <a:buAutoNum type="arabicPeriod"/>
            </a:pPr>
            <a:r>
              <a:rPr lang="uk-UA" dirty="0" smtClean="0"/>
              <a:t>Операції на </a:t>
            </a:r>
            <a:r>
              <a:rPr lang="uk-UA" b="1" dirty="0" smtClean="0"/>
              <a:t>первинному</a:t>
            </a:r>
            <a:r>
              <a:rPr lang="uk-UA" dirty="0" smtClean="0"/>
              <a:t> ринку: Емісійні</a:t>
            </a:r>
          </a:p>
          <a:p>
            <a:pPr marL="914400" lvl="1" indent="-514350">
              <a:buFont typeface="+mj-lt"/>
              <a:buAutoNum type="arabicPeriod"/>
            </a:pPr>
            <a:r>
              <a:rPr lang="uk-UA" dirty="0" smtClean="0"/>
              <a:t>Операції на </a:t>
            </a:r>
            <a:r>
              <a:rPr lang="uk-UA" b="1" dirty="0" smtClean="0"/>
              <a:t>вторинном</a:t>
            </a:r>
            <a:r>
              <a:rPr lang="uk-UA" dirty="0" smtClean="0"/>
              <a:t>у ринку: Інвестиційні, Спекулятивні (в тому числі Маржинальні), Репо, Хеджування</a:t>
            </a:r>
            <a:endParaRPr lang="ru-RU" dirty="0" smtClean="0"/>
          </a:p>
          <a:p>
            <a:pPr marL="514350" lvl="0" indent="-514350">
              <a:buNone/>
            </a:pPr>
            <a:r>
              <a:rPr lang="uk-UA" sz="2800" i="1" dirty="0" smtClean="0">
                <a:solidFill>
                  <a:srgbClr val="0070C0"/>
                </a:solidFill>
              </a:rPr>
              <a:t>В. </a:t>
            </a:r>
            <a:r>
              <a:rPr lang="uk-UA" sz="2800" b="1" i="1" dirty="0" smtClean="0">
                <a:solidFill>
                  <a:srgbClr val="0070C0"/>
                </a:solidFill>
              </a:rPr>
              <a:t>Яка мета </a:t>
            </a:r>
            <a:r>
              <a:rPr lang="uk-UA" sz="2800" i="1" dirty="0" smtClean="0">
                <a:solidFill>
                  <a:srgbClr val="0070C0"/>
                </a:solidFill>
              </a:rPr>
              <a:t>операцій?</a:t>
            </a:r>
          </a:p>
          <a:p>
            <a:pPr marL="914400" lvl="1" indent="-514350">
              <a:buFont typeface="+mj-lt"/>
              <a:buAutoNum type="arabicPeriod"/>
            </a:pPr>
            <a:r>
              <a:rPr lang="uk-UA" b="1" dirty="0" smtClean="0"/>
              <a:t>Інвестиційні</a:t>
            </a:r>
            <a:r>
              <a:rPr lang="uk-UA" dirty="0" smtClean="0"/>
              <a:t> операції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uk-UA" b="1" dirty="0" smtClean="0"/>
              <a:t>Спекулятивні</a:t>
            </a:r>
            <a:r>
              <a:rPr lang="uk-UA" dirty="0" smtClean="0"/>
              <a:t> операції:</a:t>
            </a:r>
          </a:p>
          <a:p>
            <a:pPr marL="1314450" lvl="2" indent="-514350"/>
            <a:r>
              <a:rPr lang="uk-UA" b="1" dirty="0" smtClean="0"/>
              <a:t>Маржинальні</a:t>
            </a:r>
            <a:r>
              <a:rPr lang="uk-UA" dirty="0" smtClean="0"/>
              <a:t> операції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uk-UA" dirty="0" smtClean="0"/>
              <a:t>Операції </a:t>
            </a:r>
            <a:r>
              <a:rPr lang="uk-UA" b="1" dirty="0" smtClean="0"/>
              <a:t>репо</a:t>
            </a:r>
          </a:p>
          <a:p>
            <a:pPr marL="914400" lvl="1" indent="-514350">
              <a:buFont typeface="+mj-lt"/>
              <a:buAutoNum type="arabicPeriod"/>
            </a:pPr>
            <a:r>
              <a:rPr lang="uk-UA" b="1" dirty="0" smtClean="0"/>
              <a:t>Хеджування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Інвестори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uk-UA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«Вкладають гроші в ЦП із метою отримання доходу»</a:t>
            </a:r>
          </a:p>
          <a:p>
            <a:pPr lvl="0" algn="r">
              <a:buNone/>
            </a:pPr>
            <a:r>
              <a:rPr kumimoji="1" lang="uk-UA" b="1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Уоррен</a:t>
            </a:r>
            <a:r>
              <a:rPr kumimoji="1" lang="uk-UA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</a:t>
            </a:r>
            <a:r>
              <a:rPr kumimoji="1" lang="uk-UA" b="1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Баффет</a:t>
            </a:r>
            <a:endParaRPr kumimoji="1" lang="uk-UA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&quot;фондовий ринок україни 2020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97" y="1214422"/>
            <a:ext cx="845480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5688632"/>
          </a:xfrm>
        </p:spPr>
        <p:txBody>
          <a:bodyPr>
            <a:normAutofit fontScale="90000"/>
          </a:bodyPr>
          <a:lstStyle/>
          <a:p>
            <a:r>
              <a:rPr lang="uk-UA" sz="3600" cap="none" dirty="0" smtClean="0">
                <a:solidFill>
                  <a:srgbClr val="005C2A"/>
                </a:solidFill>
              </a:rPr>
              <a:t>На «Операціях з цінними паперами» ви дізнаєтеся про </a:t>
            </a:r>
            <a:r>
              <a:rPr lang="uk-UA" sz="3600" i="1" cap="none" dirty="0" smtClean="0">
                <a:solidFill>
                  <a:srgbClr val="9F3A11"/>
                </a:solidFill>
              </a:rPr>
              <a:t>операції</a:t>
            </a:r>
            <a:r>
              <a:rPr lang="uk-UA" sz="3600" cap="none" dirty="0" smtClean="0">
                <a:solidFill>
                  <a:srgbClr val="005C2A"/>
                </a:solidFill>
              </a:rPr>
              <a:t>, які проводять  / забезпечують:</a:t>
            </a:r>
            <a:br>
              <a:rPr lang="uk-UA" sz="3600" cap="none" dirty="0" smtClean="0">
                <a:solidFill>
                  <a:srgbClr val="005C2A"/>
                </a:solidFill>
              </a:rPr>
            </a:br>
            <a:r>
              <a:rPr lang="uk-UA" sz="3600" dirty="0" smtClean="0">
                <a:solidFill>
                  <a:srgbClr val="005C2A"/>
                </a:solidFill>
              </a:rPr>
              <a:t>  - П</a:t>
            </a:r>
            <a:r>
              <a:rPr lang="uk-UA" sz="3600" cap="none" dirty="0" smtClean="0"/>
              <a:t>риватний інвестор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9F3A11"/>
                </a:solidFill>
              </a:rPr>
              <a:t>Ф</a:t>
            </a:r>
            <a:r>
              <a:rPr lang="uk-UA" sz="3600" cap="none" dirty="0" smtClean="0"/>
              <a:t>інансовий менеджер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FF0000"/>
                </a:solidFill>
              </a:rPr>
              <a:t>Т</a:t>
            </a:r>
            <a:r>
              <a:rPr lang="uk-UA" sz="3600" cap="none" dirty="0" smtClean="0"/>
              <a:t>рейдер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7030A0"/>
                </a:solidFill>
              </a:rPr>
              <a:t>Б</a:t>
            </a:r>
            <a:r>
              <a:rPr lang="uk-UA" sz="3600" cap="none" dirty="0" smtClean="0"/>
              <a:t>рокер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0070C0"/>
                </a:solidFill>
              </a:rPr>
              <a:t>Ф</a:t>
            </a:r>
            <a:r>
              <a:rPr lang="uk-UA" sz="3600" cap="none" dirty="0" smtClean="0"/>
              <a:t>інансовий аналітик</a:t>
            </a:r>
            <a:r>
              <a:rPr lang="ru-RU" sz="3600" cap="none" dirty="0" smtClean="0"/>
              <a:t/>
            </a:r>
            <a:br>
              <a:rPr lang="ru-RU" sz="3600" cap="none" dirty="0" smtClean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0070C0"/>
                </a:solidFill>
              </a:rPr>
              <a:t>Хто регулює </a:t>
            </a:r>
            <a:r>
              <a:rPr lang="uk-UA" dirty="0" smtClean="0"/>
              <a:t>фондовий ринок в Україні? </a:t>
            </a:r>
            <a:endParaRPr lang="ru-RU" dirty="0"/>
          </a:p>
        </p:txBody>
      </p:sp>
      <p:pic>
        <p:nvPicPr>
          <p:cNvPr id="48130" name="Picture 2" descr="Картинки по запросу &quot;операції з цінними паперам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891" y="1428736"/>
            <a:ext cx="3984795" cy="2238948"/>
          </a:xfrm>
          <a:prstGeom prst="rect">
            <a:avLst/>
          </a:prstGeom>
          <a:noFill/>
        </p:spPr>
      </p:pic>
      <p:sp>
        <p:nvSpPr>
          <p:cNvPr id="48132" name="AutoShape 4" descr="Картинки по запросу &quot;тімур хромає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Картинки по запросу &quot;тімур хромає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6" name="AutoShape 8" descr="Картинки по запросу &quot;тімур хромає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8" name="Picture 10" descr="Картинки по запросу &quot;тімур хромає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4250228" cy="2680913"/>
          </a:xfrm>
          <a:prstGeom prst="rect">
            <a:avLst/>
          </a:prstGeom>
          <a:noFill/>
        </p:spPr>
      </p:pic>
      <p:pic>
        <p:nvPicPr>
          <p:cNvPr id="48140" name="Picture 12" descr="Картинки по запросу &quot;тімур хромаєв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3714776" cy="229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err="1" smtClean="0"/>
              <a:t>Знайомство</a:t>
            </a:r>
            <a:r>
              <a:rPr lang="ru-RU" sz="7200" b="1" i="1" dirty="0" smtClean="0"/>
              <a:t>…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0070C0"/>
                </a:solidFill>
              </a:rPr>
              <a:t>Яким чином </a:t>
            </a:r>
            <a:r>
              <a:rPr lang="uk-UA" dirty="0" smtClean="0"/>
              <a:t>НКЦП </a:t>
            </a:r>
            <a:r>
              <a:rPr lang="uk-UA" i="1" dirty="0" smtClean="0">
                <a:solidFill>
                  <a:srgbClr val="0070C0"/>
                </a:solidFill>
              </a:rPr>
              <a:t>регулює</a:t>
            </a:r>
            <a:r>
              <a:rPr lang="uk-UA" dirty="0" smtClean="0"/>
              <a:t> ринок? </a:t>
            </a:r>
            <a:endParaRPr lang="ru-RU" dirty="0"/>
          </a:p>
        </p:txBody>
      </p:sp>
      <p:pic>
        <p:nvPicPr>
          <p:cNvPr id="47106" name="Picture 2" descr="Картинки по запросу &quot;операції з цінними паперам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55059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5400" y="404664"/>
            <a:ext cx="7759008" cy="6120680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>
                <a:solidFill>
                  <a:srgbClr val="005C2A"/>
                </a:solidFill>
              </a:rPr>
              <a:t>Цей курс готує Вас до кар'єри в сфері управління інвестиціями. </a:t>
            </a:r>
            <a:endParaRPr lang="uk-UA" sz="40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005C2A"/>
                </a:solidFill>
              </a:rPr>
              <a:t>Ви отримаєте базові знання для роботи в 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Компанії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з управління 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активами</a:t>
            </a:r>
          </a:p>
          <a:p>
            <a:r>
              <a:rPr lang="uk-UA" sz="2800" b="1" dirty="0" smtClean="0">
                <a:solidFill>
                  <a:srgbClr val="FF3300"/>
                </a:solidFill>
              </a:rPr>
              <a:t>Торговці цінними паперами</a:t>
            </a: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Фондовій біржі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uk-UA" sz="2800" b="1" dirty="0" smtClean="0">
                <a:solidFill>
                  <a:srgbClr val="005C2A"/>
                </a:solidFill>
              </a:rPr>
              <a:t>нвестиційному </a:t>
            </a:r>
            <a:r>
              <a:rPr lang="uk-UA" sz="2800" b="1" dirty="0">
                <a:solidFill>
                  <a:srgbClr val="005C2A"/>
                </a:solidFill>
              </a:rPr>
              <a:t>банку. 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005C2A"/>
                </a:solidFill>
              </a:rPr>
              <a:t>Ваші знання і професійні навички будуть також цінними для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Ф</a:t>
            </a:r>
            <a:r>
              <a:rPr lang="uk-UA" sz="2800" b="1" dirty="0" smtClean="0">
                <a:solidFill>
                  <a:srgbClr val="005C2A"/>
                </a:solidFill>
              </a:rPr>
              <a:t>інансових </a:t>
            </a:r>
            <a:r>
              <a:rPr lang="uk-UA" sz="2800" b="1" dirty="0">
                <a:solidFill>
                  <a:srgbClr val="005C2A"/>
                </a:solidFill>
              </a:rPr>
              <a:t>відділів </a:t>
            </a:r>
            <a:r>
              <a:rPr lang="uk-UA" sz="2800" b="1" dirty="0" smtClean="0">
                <a:solidFill>
                  <a:srgbClr val="005C2A"/>
                </a:solidFill>
              </a:rPr>
              <a:t>компаній </a:t>
            </a:r>
          </a:p>
          <a:p>
            <a:r>
              <a:rPr lang="uk-UA" sz="2800" b="1" dirty="0" err="1" smtClean="0">
                <a:solidFill>
                  <a:srgbClr val="C00000"/>
                </a:solidFill>
              </a:rPr>
              <a:t>Стартапів</a:t>
            </a:r>
            <a:r>
              <a:rPr lang="uk-UA" sz="2800" b="1" dirty="0" smtClean="0">
                <a:solidFill>
                  <a:srgbClr val="C00000"/>
                </a:solidFill>
              </a:rPr>
              <a:t>. 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>
                <a:solidFill>
                  <a:srgbClr val="005C2A"/>
                </a:solidFill>
              </a:rPr>
              <a:t>Ви також навчитесь </a:t>
            </a:r>
            <a:endParaRPr lang="uk-UA" sz="4000" b="1" dirty="0" smtClean="0">
              <a:solidFill>
                <a:srgbClr val="005C2A"/>
              </a:solidFill>
            </a:endParaRPr>
          </a:p>
          <a:p>
            <a:r>
              <a:rPr lang="uk-UA" sz="4000" b="1" dirty="0" smtClean="0">
                <a:solidFill>
                  <a:srgbClr val="7030A0"/>
                </a:solidFill>
              </a:rPr>
              <a:t>знаходити</a:t>
            </a:r>
            <a:r>
              <a:rPr lang="uk-UA" sz="4000" b="1" dirty="0" smtClean="0">
                <a:solidFill>
                  <a:srgbClr val="005C2A"/>
                </a:solidFill>
              </a:rPr>
              <a:t> </a:t>
            </a:r>
            <a:r>
              <a:rPr lang="uk-UA" sz="4000" b="1" dirty="0">
                <a:solidFill>
                  <a:srgbClr val="7030A0"/>
                </a:solidFill>
              </a:rPr>
              <a:t>гроші</a:t>
            </a:r>
            <a:r>
              <a:rPr lang="uk-UA" sz="4000" b="1" dirty="0">
                <a:solidFill>
                  <a:srgbClr val="005C2A"/>
                </a:solidFill>
              </a:rPr>
              <a:t> для </a:t>
            </a:r>
            <a:r>
              <a:rPr lang="uk-UA" sz="4000" b="1" dirty="0">
                <a:solidFill>
                  <a:srgbClr val="C00000"/>
                </a:solidFill>
              </a:rPr>
              <a:t>власного бізнесу </a:t>
            </a:r>
            <a:r>
              <a:rPr lang="uk-UA" sz="4000" b="1" dirty="0">
                <a:solidFill>
                  <a:srgbClr val="005C2A"/>
                </a:solidFill>
              </a:rPr>
              <a:t>на фінансовому ринку </a:t>
            </a:r>
            <a:r>
              <a:rPr lang="uk-UA" sz="4000" b="1" dirty="0" smtClean="0">
                <a:solidFill>
                  <a:srgbClr val="005C2A"/>
                </a:solidFill>
              </a:rPr>
              <a:t>та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інвестувати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rgbClr val="C00000"/>
                </a:solidFill>
              </a:rPr>
              <a:t>власні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rgbClr val="005C2A"/>
                </a:solidFill>
              </a:rPr>
              <a:t>кошти.</a:t>
            </a:r>
            <a:endParaRPr lang="ru-RU" sz="4000" b="1" dirty="0">
              <a:solidFill>
                <a:srgbClr val="005C2A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15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>
            <a:normAutofit fontScale="90000"/>
          </a:bodyPr>
          <a:lstStyle/>
          <a:p>
            <a:pPr lvl="0"/>
            <a:r>
              <a:rPr lang="uk-UA" sz="3200" cap="none" dirty="0">
                <a:solidFill>
                  <a:srgbClr val="005C2A"/>
                </a:solidFill>
              </a:rPr>
              <a:t>Курс включає в себе інноваційні навчальні кейси, </a:t>
            </a:r>
            <a:r>
              <a:rPr lang="uk-UA" sz="3200" u="sng" cap="none" dirty="0">
                <a:solidFill>
                  <a:srgbClr val="005C2A"/>
                </a:solidFill>
              </a:rPr>
              <a:t>близькі до реальних </a:t>
            </a:r>
            <a:r>
              <a:rPr lang="uk-UA" sz="3200" u="sng" cap="none" dirty="0" smtClean="0">
                <a:solidFill>
                  <a:srgbClr val="005C2A"/>
                </a:solidFill>
              </a:rPr>
              <a:t>бізнес-завдань</a:t>
            </a:r>
            <a:r>
              <a:rPr lang="ru-RU" sz="2400" u="sng" cap="none" dirty="0" smtClean="0"/>
              <a:t/>
            </a:r>
            <a:br>
              <a:rPr lang="ru-RU" sz="2400" u="sng" cap="none" dirty="0" smtClean="0"/>
            </a:b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uk-UA" sz="2800" cap="none" dirty="0" smtClean="0">
                <a:solidFill>
                  <a:srgbClr val="7030A0"/>
                </a:solidFill>
              </a:rPr>
              <a:t>Ви дізнаєтесь</a:t>
            </a:r>
            <a:r>
              <a:rPr lang="uk-UA" sz="2800" cap="none" dirty="0" smtClean="0"/>
              <a:t>: 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r>
              <a:rPr lang="uk-UA" sz="3200" cap="none" dirty="0" smtClean="0"/>
              <a:t>- Як знайти інвестиції для </a:t>
            </a:r>
            <a:r>
              <a:rPr lang="uk-UA" sz="3200" cap="none" dirty="0" smtClean="0">
                <a:solidFill>
                  <a:srgbClr val="C00000"/>
                </a:solidFill>
              </a:rPr>
              <a:t>Вашого старт-апу</a:t>
            </a:r>
            <a:r>
              <a:rPr lang="ru-RU" sz="3200" cap="none" dirty="0" smtClean="0">
                <a:solidFill>
                  <a:srgbClr val="C00000"/>
                </a:solidFill>
              </a:rPr>
              <a:t/>
            </a:r>
            <a:br>
              <a:rPr lang="ru-RU" sz="3200" cap="none" dirty="0" smtClean="0">
                <a:solidFill>
                  <a:srgbClr val="C00000"/>
                </a:solidFill>
              </a:rPr>
            </a:br>
            <a:r>
              <a:rPr lang="ru-RU" sz="3200" cap="none" dirty="0" smtClean="0"/>
              <a:t> - Я</a:t>
            </a:r>
            <a:r>
              <a:rPr lang="uk-UA" sz="3200" cap="none" dirty="0" smtClean="0"/>
              <a:t>к </a:t>
            </a:r>
            <a:r>
              <a:rPr lang="uk-UA" sz="3200" cap="none" dirty="0" smtClean="0">
                <a:solidFill>
                  <a:srgbClr val="005C2A"/>
                </a:solidFill>
              </a:rPr>
              <a:t>випустити акції / облігації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К</a:t>
            </a:r>
            <a:r>
              <a:rPr lang="uk-UA" sz="3200" cap="none" dirty="0" err="1" smtClean="0"/>
              <a:t>уди</a:t>
            </a:r>
            <a:r>
              <a:rPr lang="uk-UA" sz="3200" cap="none" dirty="0" smtClean="0"/>
              <a:t> вкласти гроші, щоб досягнути </a:t>
            </a:r>
            <a:r>
              <a:rPr lang="uk-UA" sz="3200" cap="none" dirty="0" smtClean="0">
                <a:solidFill>
                  <a:srgbClr val="FF0000"/>
                </a:solidFill>
              </a:rPr>
              <a:t>Вашої мети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Я</a:t>
            </a:r>
            <a:r>
              <a:rPr lang="uk-UA" sz="3200" cap="none" dirty="0" smtClean="0"/>
              <a:t>к отримати весь </a:t>
            </a:r>
            <a:r>
              <a:rPr lang="uk-UA" sz="3200" cap="none" dirty="0" smtClean="0">
                <a:solidFill>
                  <a:srgbClr val="00B050"/>
                </a:solidFill>
              </a:rPr>
              <a:t>фондовий ринок </a:t>
            </a:r>
            <a:r>
              <a:rPr lang="uk-UA" sz="3200" cap="none" dirty="0"/>
              <a:t>У</a:t>
            </a:r>
            <a:r>
              <a:rPr lang="uk-UA" sz="3200" cap="none" dirty="0" smtClean="0"/>
              <a:t>країни лише </a:t>
            </a:r>
            <a:r>
              <a:rPr lang="uk-UA" sz="3200" cap="none" dirty="0" smtClean="0">
                <a:solidFill>
                  <a:srgbClr val="00B050"/>
                </a:solidFill>
              </a:rPr>
              <a:t>за</a:t>
            </a:r>
            <a:r>
              <a:rPr lang="uk-UA" sz="3200" cap="none" dirty="0" smtClean="0"/>
              <a:t> </a:t>
            </a:r>
            <a:r>
              <a:rPr lang="uk-UA" sz="3200" cap="none" dirty="0" smtClean="0">
                <a:solidFill>
                  <a:srgbClr val="00B050"/>
                </a:solidFill>
              </a:rPr>
              <a:t>10 грн.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</a:t>
            </a:r>
            <a:r>
              <a:rPr lang="uk-UA" sz="3200" cap="none" dirty="0" smtClean="0"/>
              <a:t>Як інвестувати в </a:t>
            </a:r>
            <a:r>
              <a:rPr lang="uk-UA" sz="3200" cap="none" dirty="0" smtClean="0">
                <a:solidFill>
                  <a:srgbClr val="0070C0"/>
                </a:solidFill>
              </a:rPr>
              <a:t>нерухомість або венчурний бізнес</a:t>
            </a:r>
            <a:r>
              <a:rPr lang="uk-UA" sz="3200" cap="none" dirty="0" smtClean="0"/>
              <a:t>, витративши </a:t>
            </a:r>
            <a:r>
              <a:rPr lang="uk-UA" sz="3200" cap="none" dirty="0" smtClean="0">
                <a:solidFill>
                  <a:srgbClr val="0070C0"/>
                </a:solidFill>
              </a:rPr>
              <a:t>не більше 10 тис. грн.</a:t>
            </a:r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2400" cap="none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cap="none" dirty="0" smtClean="0"/>
              <a:t/>
            </a:r>
            <a:br>
              <a:rPr lang="ru-RU" sz="2400" cap="none" dirty="0" smtClean="0"/>
            </a:br>
            <a:r>
              <a:rPr lang="ru-RU" sz="3200" cap="none" dirty="0" smtClean="0"/>
              <a:t> - </a:t>
            </a:r>
            <a:r>
              <a:rPr lang="uk-UA" sz="3200" cap="none" dirty="0" smtClean="0"/>
              <a:t>Як </a:t>
            </a:r>
            <a:r>
              <a:rPr lang="uk-UA" sz="3200" cap="none" dirty="0" smtClean="0">
                <a:solidFill>
                  <a:srgbClr val="9F3A11"/>
                </a:solidFill>
              </a:rPr>
              <a:t>обрати банк </a:t>
            </a:r>
            <a:r>
              <a:rPr lang="uk-UA" sz="3200" cap="none" dirty="0" smtClean="0"/>
              <a:t>для  депозиту, </a:t>
            </a:r>
            <a:r>
              <a:rPr lang="uk-UA" sz="3200" cap="none" dirty="0" smtClean="0">
                <a:solidFill>
                  <a:srgbClr val="9F3A11"/>
                </a:solidFill>
              </a:rPr>
              <a:t>інвестиційний та пенсійний фонд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 - Я</a:t>
            </a:r>
            <a:r>
              <a:rPr lang="uk-UA" sz="3200" cap="none" dirty="0" smtClean="0"/>
              <a:t>к зробити професійний аналітичний огляд компанії  - </a:t>
            </a:r>
            <a:r>
              <a:rPr lang="uk-UA" sz="3200" cap="none" dirty="0" smtClean="0">
                <a:solidFill>
                  <a:srgbClr val="C00000"/>
                </a:solidFill>
              </a:rPr>
              <a:t>С</a:t>
            </a:r>
            <a:r>
              <a:rPr lang="en-US" sz="3200" cap="none" dirty="0" err="1" smtClean="0">
                <a:solidFill>
                  <a:srgbClr val="C00000"/>
                </a:solidFill>
              </a:rPr>
              <a:t>ompany</a:t>
            </a:r>
            <a:r>
              <a:rPr lang="en-US" sz="3200" cap="none" dirty="0" smtClean="0">
                <a:solidFill>
                  <a:srgbClr val="C00000"/>
                </a:solidFill>
              </a:rPr>
              <a:t> Profile</a:t>
            </a:r>
            <a:r>
              <a:rPr lang="uk-UA" sz="3200" cap="none" dirty="0" smtClean="0">
                <a:solidFill>
                  <a:srgbClr val="C00000"/>
                </a:solidFill>
              </a:rPr>
              <a:t/>
            </a:r>
            <a:br>
              <a:rPr lang="uk-UA" sz="3200" cap="none" dirty="0" smtClean="0">
                <a:solidFill>
                  <a:srgbClr val="C00000"/>
                </a:solidFill>
              </a:rPr>
            </a:br>
            <a:r>
              <a:rPr lang="uk-UA" sz="3200" cap="none" dirty="0">
                <a:solidFill>
                  <a:srgbClr val="C00000"/>
                </a:solidFill>
              </a:rPr>
              <a:t> </a:t>
            </a:r>
            <a:r>
              <a:rPr lang="uk-UA" sz="3200" cap="none" dirty="0" smtClean="0">
                <a:solidFill>
                  <a:srgbClr val="C00000"/>
                </a:solidFill>
              </a:rPr>
              <a:t>- </a:t>
            </a:r>
            <a:r>
              <a:rPr lang="uk-UA" sz="3200" cap="none" dirty="0"/>
              <a:t>Як здійснити успішне злиття та поглинання </a:t>
            </a:r>
            <a:r>
              <a:rPr lang="uk-UA" sz="3200" cap="none" dirty="0" smtClean="0"/>
              <a:t>- </a:t>
            </a:r>
            <a:r>
              <a:rPr lang="en-US" sz="3200" cap="none" dirty="0" smtClean="0">
                <a:solidFill>
                  <a:srgbClr val="005C2A"/>
                </a:solidFill>
              </a:rPr>
              <a:t>M</a:t>
            </a:r>
            <a:r>
              <a:rPr lang="ru-RU" sz="3200" cap="none" dirty="0">
                <a:solidFill>
                  <a:srgbClr val="005C2A"/>
                </a:solidFill>
              </a:rPr>
              <a:t>&amp;</a:t>
            </a:r>
            <a:r>
              <a:rPr lang="en-US" sz="3200" cap="none" dirty="0" smtClean="0">
                <a:solidFill>
                  <a:srgbClr val="005C2A"/>
                </a:solidFill>
              </a:rPr>
              <a:t>A</a:t>
            </a:r>
            <a:r>
              <a:rPr lang="uk-UA" sz="3200" cap="none" dirty="0" smtClean="0">
                <a:solidFill>
                  <a:srgbClr val="FF0000"/>
                </a:solidFill>
              </a:rPr>
              <a:t/>
            </a:r>
            <a:br>
              <a:rPr lang="uk-UA" sz="3200" cap="none" dirty="0" smtClean="0">
                <a:solidFill>
                  <a:srgbClr val="FF0000"/>
                </a:solidFill>
              </a:rPr>
            </a:br>
            <a:r>
              <a:rPr lang="uk-UA" sz="3200" cap="none" dirty="0" smtClean="0">
                <a:solidFill>
                  <a:srgbClr val="FF0000"/>
                </a:solidFill>
              </a:rPr>
              <a:t> - </a:t>
            </a:r>
            <a:r>
              <a:rPr lang="uk-UA" sz="3200" cap="none" dirty="0" smtClean="0"/>
              <a:t>Як </a:t>
            </a:r>
            <a:r>
              <a:rPr lang="uk-UA" sz="3200" cap="none" dirty="0"/>
              <a:t>розрахувати </a:t>
            </a:r>
            <a:r>
              <a:rPr lang="uk-UA" sz="3200" cap="none" dirty="0">
                <a:solidFill>
                  <a:srgbClr val="FF0000"/>
                </a:solidFill>
              </a:rPr>
              <a:t>доходність Ваших </a:t>
            </a:r>
            <a:r>
              <a:rPr lang="uk-UA" sz="3200" cap="none" dirty="0"/>
              <a:t>інвестицій </a:t>
            </a:r>
            <a:r>
              <a:rPr lang="uk-UA" sz="3200" cap="none" dirty="0" smtClean="0"/>
              <a:t/>
            </a:r>
            <a:br>
              <a:rPr lang="uk-UA" sz="3200" cap="none" dirty="0" smtClean="0"/>
            </a:br>
            <a:r>
              <a:rPr lang="uk-UA" sz="3200" cap="none" dirty="0" smtClean="0"/>
              <a:t>-  Як оптимізувати </a:t>
            </a:r>
            <a:r>
              <a:rPr lang="uk-UA" sz="3200" cap="none" dirty="0" smtClean="0">
                <a:solidFill>
                  <a:schemeClr val="accent6">
                    <a:lumMod val="50000"/>
                  </a:schemeClr>
                </a:solidFill>
              </a:rPr>
              <a:t>оподаткування Ваших </a:t>
            </a:r>
            <a:r>
              <a:rPr lang="uk-UA" sz="3200" cap="none" dirty="0" smtClean="0"/>
              <a:t>доходів</a:t>
            </a:r>
            <a:r>
              <a:rPr lang="ru-RU" sz="3200" cap="none" dirty="0"/>
              <a:t/>
            </a:r>
            <a:br>
              <a:rPr lang="ru-RU" sz="3200" cap="none" dirty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- </a:t>
            </a:r>
            <a:r>
              <a:rPr lang="uk-UA" sz="3200" cap="none" dirty="0" smtClean="0"/>
              <a:t>Нарешті</a:t>
            </a:r>
            <a:r>
              <a:rPr lang="uk-UA" sz="3200" cap="none" dirty="0"/>
              <a:t>, Ви дізнаєтесь, що це за звір такий - </a:t>
            </a:r>
            <a:r>
              <a:rPr lang="uk-UA" sz="3200" cap="none" dirty="0">
                <a:solidFill>
                  <a:srgbClr val="00B050"/>
                </a:solidFill>
              </a:rPr>
              <a:t>Ф’ючерс на індекс </a:t>
            </a:r>
            <a:r>
              <a:rPr lang="en-US" sz="3200" cap="none" dirty="0">
                <a:solidFill>
                  <a:srgbClr val="00B050"/>
                </a:solidFill>
              </a:rPr>
              <a:t>UX</a:t>
            </a:r>
            <a:r>
              <a:rPr lang="uk-UA" sz="3200" cap="none" dirty="0"/>
              <a:t>, і як на ньому можна заробити.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96752"/>
            <a:ext cx="8229600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solidFill>
                  <a:srgbClr val="005C2A"/>
                </a:solidFill>
              </a:rPr>
              <a:t>Практичні навички</a:t>
            </a:r>
            <a:r>
              <a:rPr lang="uk-UA" dirty="0" smtClean="0"/>
              <a:t>, що Ви отримаєте,</a:t>
            </a:r>
            <a:r>
              <a:rPr lang="en-US" dirty="0" smtClean="0"/>
              <a:t> </a:t>
            </a:r>
            <a:r>
              <a:rPr lang="uk-UA" dirty="0" smtClean="0"/>
              <a:t>включите у  </a:t>
            </a:r>
            <a:r>
              <a:rPr lang="uk-UA" sz="4800" b="1" dirty="0" smtClean="0">
                <a:solidFill>
                  <a:srgbClr val="C00000"/>
                </a:solidFill>
              </a:rPr>
              <a:t>Резюме</a:t>
            </a:r>
            <a:r>
              <a:rPr lang="uk-UA" dirty="0" smtClean="0"/>
              <a:t> для потенційного роботодавця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070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БОНУС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 </a:t>
            </a:r>
            <a:r>
              <a:rPr lang="uk-UA" dirty="0"/>
              <a:t>також навчитесь: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B0F0"/>
                </a:solidFill>
              </a:rPr>
              <a:t>Працювати в команді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7030A0"/>
                </a:solidFill>
              </a:rPr>
              <a:t>Виступати з презентацією перед потенційними інвесторами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Завойовувати аудиторію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5C2A"/>
                </a:solidFill>
              </a:rPr>
              <a:t>Цікаво проводити дискусію та бути переконливим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0175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rgbClr val="005C2A"/>
                </a:solidFill>
              </a:rPr>
              <a:t>Отримувати від цього </a:t>
            </a:r>
            <a:r>
              <a:rPr lang="uk-UA" b="1" dirty="0" smtClean="0">
                <a:solidFill>
                  <a:srgbClr val="005C2A"/>
                </a:solidFill>
              </a:rPr>
              <a:t>               </a:t>
            </a:r>
            <a:r>
              <a:rPr lang="uk-UA" b="1" dirty="0" smtClean="0">
                <a:solidFill>
                  <a:srgbClr val="FF3300"/>
                </a:solidFill>
              </a:rPr>
              <a:t>						задоволення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2258219"/>
            <a:ext cx="9144000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04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422525"/>
            <a:ext cx="571500" cy="80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341438"/>
            <a:ext cx="571500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5373688"/>
            <a:ext cx="571500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4188"/>
            <a:ext cx="1447800" cy="187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1341438"/>
            <a:ext cx="1322387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5373688"/>
            <a:ext cx="571500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3286125"/>
            <a:ext cx="592137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1341438"/>
            <a:ext cx="5715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39975" y="5373688"/>
            <a:ext cx="571500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5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59425" y="4424363"/>
            <a:ext cx="1244600" cy="152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6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1341438"/>
            <a:ext cx="2397125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7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5373688"/>
            <a:ext cx="571500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8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7988" y="1341438"/>
            <a:ext cx="5715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9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5825" y="3286125"/>
            <a:ext cx="57150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20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32138" y="3357563"/>
            <a:ext cx="1828800" cy="280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21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5825" y="2346325"/>
            <a:ext cx="571500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22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27988" y="2349500"/>
            <a:ext cx="571500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23" name="Picture 1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219700" y="1341438"/>
            <a:ext cx="1555750" cy="252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8126413" y="6381750"/>
            <a:ext cx="8382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fontAlgn="auto">
              <a:spcBef>
                <a:spcPts val="450"/>
              </a:spcBef>
              <a:spcAft>
                <a:spcPts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fld id="{E4631C8F-F658-4011-83D5-E3BABE25ABB9}" type="slidenum">
              <a:rPr lang="en-US" sz="1600" b="1">
                <a:solidFill>
                  <a:srgbClr val="FFFFFF"/>
                </a:solidFill>
                <a:latin typeface="+mn-lt"/>
              </a:rPr>
              <a:pPr marL="342900" indent="-339725" fontAlgn="auto">
                <a:spcBef>
                  <a:spcPts val="450"/>
                </a:spcBef>
                <a:spcAft>
                  <a:spcPts val="0"/>
                </a:spcAft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/>
              </a:pPr>
              <a:t>28</a:t>
            </a:fld>
            <a:r>
              <a:rPr lang="ru-RU" b="1">
                <a:solidFill>
                  <a:srgbClr val="FFFFFF"/>
                </a:solidFill>
                <a:latin typeface="+mn-lt"/>
              </a:rPr>
              <a:t>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</a:t>
            </a:r>
          </a:p>
        </p:txBody>
      </p:sp>
      <p:sp>
        <p:nvSpPr>
          <p:cNvPr id="72725" name="Text Box 20"/>
          <p:cNvSpPr txBox="1">
            <a:spLocks noChangeArrowheads="1"/>
          </p:cNvSpPr>
          <p:nvPr/>
        </p:nvSpPr>
        <p:spPr bwMode="auto">
          <a:xfrm>
            <a:off x="2928938" y="142875"/>
            <a:ext cx="6184900" cy="80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b="1">
                <a:solidFill>
                  <a:srgbClr val="00BAE3"/>
                </a:solidFill>
                <a:latin typeface="Calibri" pitchFamily="34" charset="0"/>
              </a:rPr>
              <a:t>І багато інших…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5C2A"/>
                </a:solidFill>
                <a:cs typeface="Times New Roman" pitchFamily="18" charset="0"/>
              </a:rPr>
              <a:t>Дякуємо за увагу!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Київський національний торговельно-економічний університет</a:t>
            </a:r>
            <a:endParaRPr lang="en-US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5C2A"/>
                </a:solidFill>
                <a:cs typeface="Times New Roman" pitchFamily="18" charset="0"/>
              </a:rPr>
              <a:t>    </a:t>
            </a: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Кафедра банківської справи</a:t>
            </a:r>
            <a:endParaRPr lang="ru-RU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noProof="1" smtClean="0">
                <a:cs typeface="Times New Roman" pitchFamily="18" charset="0"/>
                <a:hlinkClick r:id="rId2"/>
              </a:rPr>
              <a:t>kbs_knteu@i.ua</a:t>
            </a:r>
            <a:endParaRPr lang="uk-UA" sz="2400" noProof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5C2A"/>
                </a:solidFill>
              </a:rPr>
              <a:t>доцент кафедри банківської справи Жураховська Людмила Валентинівна, к.е.н., </a:t>
            </a:r>
            <a:r>
              <a:rPr lang="uk-UA" sz="2400" dirty="0" err="1" smtClean="0">
                <a:solidFill>
                  <a:srgbClr val="005C2A"/>
                </a:solidFill>
              </a:rPr>
              <a:t>МВА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Гарант магістерської програми </a:t>
            </a:r>
            <a:r>
              <a:rPr lang="uk-UA" sz="2400" dirty="0" err="1" smtClean="0">
                <a:solidFill>
                  <a:srgbClr val="005C2A"/>
                </a:solidFill>
              </a:rPr>
              <a:t>“Фінансове</a:t>
            </a:r>
            <a:r>
              <a:rPr lang="uk-UA" sz="2400" dirty="0" smtClean="0">
                <a:solidFill>
                  <a:srgbClr val="005C2A"/>
                </a:solidFill>
              </a:rPr>
              <a:t> </a:t>
            </a:r>
            <a:r>
              <a:rPr lang="uk-UA" sz="2400" dirty="0" err="1" smtClean="0">
                <a:solidFill>
                  <a:srgbClr val="005C2A"/>
                </a:solidFill>
              </a:rPr>
              <a:t>посередництво”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la-Latn" sz="2400" dirty="0" smtClean="0"/>
              <a:t> l.zhurakhovska@gmail.com</a:t>
            </a:r>
            <a:endParaRPr lang="uk-UA" sz="2400" noProof="1" smtClean="0"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en-US" sz="2400" dirty="0" smtClean="0">
                <a:solidFill>
                  <a:srgbClr val="005C2A"/>
                </a:solidFill>
              </a:rPr>
              <a:t>Telegram: Liudmyla Zhurakhovska, PhD, MBA </a:t>
            </a:r>
          </a:p>
          <a:p>
            <a:pPr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(067) 705 03 15 </a:t>
            </a:r>
            <a:endParaRPr lang="ru-RU" sz="2400" dirty="0" smtClean="0">
              <a:solidFill>
                <a:srgbClr val="005C2A"/>
              </a:solidFill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000" y="129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538736" cy="4497363"/>
          </a:xfrm>
        </p:spPr>
        <p:txBody>
          <a:bodyPr>
            <a:normAutofit/>
          </a:bodyPr>
          <a:lstStyle/>
          <a:p>
            <a:r>
              <a:rPr lang="uk-UA" sz="4400" i="1" cap="none" dirty="0" smtClean="0">
                <a:solidFill>
                  <a:srgbClr val="0070C0"/>
                </a:solidFill>
              </a:rPr>
              <a:t>Хто я?</a:t>
            </a:r>
          </a:p>
          <a:p>
            <a:r>
              <a:rPr lang="uk-UA" sz="4400" i="1" dirty="0" smtClean="0">
                <a:solidFill>
                  <a:srgbClr val="0070C0"/>
                </a:solidFill>
              </a:rPr>
              <a:t>Мене звати…</a:t>
            </a:r>
            <a:endParaRPr lang="uk-UA" sz="4400" cap="none" dirty="0">
              <a:solidFill>
                <a:srgbClr val="0070C0"/>
              </a:solidFill>
            </a:endParaRPr>
          </a:p>
        </p:txBody>
      </p:sp>
      <p:pic>
        <p:nvPicPr>
          <p:cNvPr id="9" name="Содержимое 3" descr="Жураховская_Алматы-Чизбулак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22948" y="332656"/>
            <a:ext cx="4553508" cy="579350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6C9F-6451-47BD-8C38-029719F2ACA3}" type="slidenum">
              <a:rPr lang="ru-RU"/>
              <a:pPr/>
              <a:t>30</a:t>
            </a:fld>
            <a:endParaRPr lang="ru-RU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2996" name="Picture 4" descr="Спайдер_общаяIMG_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8400" y="-4686300"/>
            <a:ext cx="21640800" cy="1623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EB94-033E-4AF0-9073-00F0D85D3115}" type="slidenum">
              <a:rPr lang="ru-RU"/>
              <a:pPr/>
              <a:t>4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Жураховська Людмила Валентинівна, </a:t>
            </a:r>
            <a:r>
              <a:rPr lang="uk-UA" dirty="0" err="1" smtClean="0"/>
              <a:t>к.е.н</a:t>
            </a:r>
            <a:r>
              <a:rPr lang="uk-UA" dirty="0" smtClean="0"/>
              <a:t>., </a:t>
            </a:r>
            <a:r>
              <a:rPr lang="uk-UA" dirty="0" err="1" smtClean="0"/>
              <a:t>МВА</a:t>
            </a:r>
            <a:endParaRPr lang="uk-UA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7 років роботи на ринку цінних паперів і Проекті Світового Банку</a:t>
            </a:r>
          </a:p>
          <a:p>
            <a:r>
              <a:rPr lang="uk-UA" dirty="0" smtClean="0"/>
              <a:t>Проректор КІІМ : Розвиток (з 2001 р.)</a:t>
            </a:r>
          </a:p>
          <a:p>
            <a:r>
              <a:rPr lang="uk-UA" dirty="0" smtClean="0"/>
              <a:t>Член УТФА - Українського товариства фінансових аналітиків (з 1996 р.)</a:t>
            </a:r>
          </a:p>
          <a:p>
            <a:r>
              <a:rPr lang="uk-UA" dirty="0" smtClean="0"/>
              <a:t>Представник України в </a:t>
            </a:r>
            <a:r>
              <a:rPr lang="uk-UA" dirty="0"/>
              <a:t>EMEA R</a:t>
            </a:r>
            <a:r>
              <a:rPr lang="en-US" dirty="0"/>
              <a:t>T</a:t>
            </a:r>
            <a:r>
              <a:rPr lang="uk-UA" dirty="0" smtClean="0"/>
              <a:t>S (</a:t>
            </a:r>
            <a:r>
              <a:rPr lang="uk-UA" dirty="0" err="1" smtClean="0"/>
              <a:t>Europe</a:t>
            </a:r>
            <a:r>
              <a:rPr lang="uk-UA" dirty="0" smtClean="0"/>
              <a:t>, </a:t>
            </a:r>
            <a:r>
              <a:rPr lang="uk-UA" dirty="0" err="1" smtClean="0"/>
              <a:t>Middle</a:t>
            </a:r>
            <a:r>
              <a:rPr lang="uk-UA" dirty="0" smtClean="0"/>
              <a:t> </a:t>
            </a:r>
            <a:r>
              <a:rPr lang="uk-UA" dirty="0" err="1" smtClean="0"/>
              <a:t>East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Africa</a:t>
            </a:r>
            <a:r>
              <a:rPr lang="en-US" dirty="0" smtClean="0"/>
              <a:t>’</a:t>
            </a:r>
            <a:r>
              <a:rPr lang="uk-UA" dirty="0" smtClean="0"/>
              <a:t> </a:t>
            </a:r>
            <a:r>
              <a:rPr lang="uk-UA" dirty="0" err="1"/>
              <a:t>Regional</a:t>
            </a:r>
            <a:r>
              <a:rPr lang="uk-UA" dirty="0"/>
              <a:t> </a:t>
            </a:r>
            <a:r>
              <a:rPr lang="en-US" dirty="0" smtClean="0"/>
              <a:t>Technical</a:t>
            </a:r>
            <a:r>
              <a:rPr lang="uk-UA" dirty="0" smtClean="0"/>
              <a:t> </a:t>
            </a:r>
            <a:r>
              <a:rPr lang="en-US" dirty="0" smtClean="0"/>
              <a:t>Sub</a:t>
            </a:r>
            <a:r>
              <a:rPr lang="uk-UA" dirty="0" err="1" smtClean="0"/>
              <a:t>Committee</a:t>
            </a:r>
            <a:r>
              <a:rPr lang="uk-UA" dirty="0" smtClean="0"/>
              <a:t> </a:t>
            </a:r>
            <a:r>
              <a:rPr lang="uk-UA" dirty="0"/>
              <a:t>) </a:t>
            </a:r>
            <a:r>
              <a:rPr lang="uk-UA" dirty="0" smtClean="0"/>
              <a:t>(з 2000 р.)</a:t>
            </a:r>
          </a:p>
          <a:p>
            <a:r>
              <a:rPr lang="uk-UA" dirty="0" smtClean="0"/>
              <a:t>Доцент кафедри банківської справи (з 2011)</a:t>
            </a:r>
          </a:p>
          <a:p>
            <a:r>
              <a:rPr lang="uk-UA" dirty="0" smtClean="0"/>
              <a:t>Гарант магістерської програми </a:t>
            </a:r>
            <a:r>
              <a:rPr lang="uk-UA" dirty="0" err="1" smtClean="0"/>
              <a:t>“Фінансове</a:t>
            </a:r>
            <a:r>
              <a:rPr lang="uk-UA" dirty="0" smtClean="0"/>
              <a:t> </a:t>
            </a:r>
            <a:r>
              <a:rPr lang="uk-UA" dirty="0" err="1" smtClean="0"/>
              <a:t>посередництво”</a:t>
            </a:r>
            <a:r>
              <a:rPr lang="uk-UA" dirty="0" smtClean="0"/>
              <a:t> ФФО КНТЕУ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 вагона метро_577522_459959270696738_115534032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586236" cy="5361459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352928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</a:t>
            </a:r>
            <a:r>
              <a:rPr lang="ru-RU" i="1" dirty="0" err="1" smtClean="0">
                <a:solidFill>
                  <a:srgbClr val="0070C0"/>
                </a:solidFill>
              </a:rPr>
              <a:t>Ви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хто</a:t>
            </a:r>
            <a:r>
              <a:rPr lang="ru-RU" dirty="0" smtClean="0">
                <a:solidFill>
                  <a:srgbClr val="0070C0"/>
                </a:solidFill>
              </a:rPr>
              <a:t>? </a:t>
            </a:r>
            <a:r>
              <a:rPr lang="ru-RU" i="1" dirty="0" smtClean="0">
                <a:solidFill>
                  <a:srgbClr val="0070C0"/>
                </a:solidFill>
              </a:rPr>
              <a:t>Для </a:t>
            </a:r>
            <a:r>
              <a:rPr lang="ru-RU" i="1" dirty="0" err="1" smtClean="0">
                <a:solidFill>
                  <a:srgbClr val="0070C0"/>
                </a:solidFill>
              </a:rPr>
              <a:t>чого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прийшли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 ÐµÐ·ÑÐ»ÑÑÐ°Ñ Ð¿Ð¾ÑÑÐºÑ Ð·Ð¾Ð±ÑÐ°Ð¶ÐµÐ½Ñ Ð·Ð° Ð·Ð°Ð¿Ð¸ÑÐ¾Ð¼ &quot;ÐÐÐÐ ÐÐ¦ÐÐ Ð Ð¦ÐÐÐÐÐÐ ÐÐÐÐÐ ÐÐÐ&quot;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3143272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«ОПЕРАЦІЇ З ЦІННИМИ  ПАПЕРАМИ»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000364" y="2643182"/>
            <a:ext cx="5429288" cy="3286148"/>
          </a:xfrm>
          <a:prstGeom prst="horizontalScroll">
            <a:avLst>
              <a:gd name="adj" fmla="val 12500"/>
            </a:avLst>
          </a:prstGeom>
          <a:solidFill>
            <a:srgbClr val="E5B8B7">
              <a:alpha val="21960"/>
            </a:srgbClr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«Яке мені діло до звітності компанії, коли я знаю, що її активи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коштують дорожче, ніж продаються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? Треба купувати не акції, а бізнес, який стоїть за ними!» 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Уоррен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Баффет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Зміст курсу </a:t>
            </a:r>
            <a:r>
              <a:rPr lang="ru-RU" sz="4000" dirty="0" smtClean="0"/>
              <a:t>«</a:t>
            </a:r>
            <a:r>
              <a:rPr lang="uk-UA" sz="4000" b="1" dirty="0" smtClean="0"/>
              <a:t>Операції з цінними паперами</a:t>
            </a:r>
            <a:r>
              <a:rPr lang="uk-UA" sz="4000" dirty="0" smtClean="0"/>
              <a:t>»: </a:t>
            </a:r>
            <a:r>
              <a:rPr lang="uk-UA" sz="4000" b="1" i="1" dirty="0" smtClean="0"/>
              <a:t>Модуль 1</a:t>
            </a:r>
            <a:endParaRPr lang="uk-UA" sz="4000" b="1" i="1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19256" cy="49684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Модуль 1. РОЗМІЩЕННЯ, ОБІГ ТА АНАЛІЗ ЦІННИХ ПАПЕРІВ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Сутність та класифікація операцій з цінними паперами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Операції на первинному ринку цінних паперів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Операції на вторинному ринку цінних паперів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Особливості операцій з цінними паперами, що проводять торговці цінними паперами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Аналіз ринку цінних паперів та особливості оцінки вартості акцій, облігацій та деривативів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uk-UA" sz="4000" b="1" dirty="0" smtClean="0"/>
              <a:t>Зміст курсу </a:t>
            </a:r>
            <a:r>
              <a:rPr lang="ru-RU" sz="4000" dirty="0" smtClean="0"/>
              <a:t>«</a:t>
            </a:r>
            <a:r>
              <a:rPr lang="uk-UA" sz="4000" b="1" dirty="0" smtClean="0"/>
              <a:t>Операції з цінними паперами</a:t>
            </a:r>
            <a:r>
              <a:rPr lang="uk-UA" sz="4000" dirty="0" smtClean="0"/>
              <a:t>»: </a:t>
            </a:r>
            <a:r>
              <a:rPr lang="uk-UA" sz="4000" b="1" i="1" dirty="0" smtClean="0"/>
              <a:t>Модуль 2</a:t>
            </a:r>
            <a:endParaRPr lang="uk-UA" sz="4000" b="1" i="1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19256" cy="4968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Модуль 2. ПРАВОВЕ РЕГУЛЮВАННЯ ДІЯЛЬНОСТІ НА ФОНДОВОМУ РИНКУ ТА ОПОДАТКУВАННЯ ОПЕРАЦІЙ З ЦІННИМИ ПАПЕРАМИ	</a:t>
            </a:r>
            <a:endParaRPr lang="en-US" dirty="0" smtClean="0"/>
          </a:p>
          <a:p>
            <a:pPr marL="514350" indent="-514350">
              <a:buNone/>
            </a:pPr>
            <a:r>
              <a:rPr lang="uk-UA" dirty="0" smtClean="0"/>
              <a:t>6.  Державне регулювання та ліцензування діяльності на ринку цінних паперів.</a:t>
            </a:r>
            <a:endParaRPr lang="ru-RU" dirty="0" smtClean="0"/>
          </a:p>
          <a:p>
            <a:pPr marL="514350" indent="-514350">
              <a:buNone/>
            </a:pPr>
            <a:r>
              <a:rPr lang="uk-UA" dirty="0" smtClean="0"/>
              <a:t>7. Оподаткування операцій з цінними паперами</a:t>
            </a:r>
            <a:endParaRPr lang="ru-RU" dirty="0" smtClean="0"/>
          </a:p>
          <a:p>
            <a:pPr marL="514350" indent="-514350">
              <a:buNone/>
            </a:pPr>
            <a:r>
              <a:rPr lang="uk-UA" dirty="0" smtClean="0"/>
              <a:t>8. Світовий досвід розвитку фондових ринків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/>
            </a:r>
            <a:br>
              <a:rPr lang="uk-UA" b="1" dirty="0"/>
            </a:br>
            <a:r>
              <a:rPr lang="uk-UA" sz="4000" b="1" dirty="0" smtClean="0"/>
              <a:t>Оцінювання курсу </a:t>
            </a:r>
            <a:r>
              <a:rPr lang="uk-UA" sz="4000" b="1" smtClean="0"/>
              <a:t>– </a:t>
            </a:r>
            <a:r>
              <a:rPr lang="uk-UA" sz="4000" b="1" u="sng" smtClean="0">
                <a:solidFill>
                  <a:srgbClr val="FF0000"/>
                </a:solidFill>
              </a:rPr>
              <a:t>Екзамен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uk-UA" dirty="0"/>
          </a:p>
        </p:txBody>
      </p:sp>
      <p:pic>
        <p:nvPicPr>
          <p:cNvPr id="10" name="Содержимое 9" descr="_Диана и Ксения_Классные прыжки_x_e92a26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175" y="1340768"/>
            <a:ext cx="4909649" cy="516748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591</Words>
  <Application>Microsoft Office PowerPoint</Application>
  <PresentationFormat>Экран (4:3)</PresentationFormat>
  <Paragraphs>117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Київський національний торговельно-економічний університет</vt:lpstr>
      <vt:lpstr>Знайомство…</vt:lpstr>
      <vt:lpstr>Слайд 3</vt:lpstr>
      <vt:lpstr>Жураховська Людмила Валентинівна, к.е.н., МВА</vt:lpstr>
      <vt:lpstr>А Ви хто? Для чого прийшли?</vt:lpstr>
      <vt:lpstr>Слайд 6</vt:lpstr>
      <vt:lpstr>Зміст курсу «Операції з цінними паперами»: Модуль 1</vt:lpstr>
      <vt:lpstr>Зміст курсу «Операції з цінними паперами»: Модуль 2</vt:lpstr>
      <vt:lpstr> Оцінювання курсу – Екзамен </vt:lpstr>
      <vt:lpstr>Операції з цінними паперами </vt:lpstr>
      <vt:lpstr>Хто здійснює  операції з цінними паперами? </vt:lpstr>
      <vt:lpstr>Хто саме з них здійснює  операції з цінними паперами? </vt:lpstr>
      <vt:lpstr>Хто є професійні учасники фондового ринку?</vt:lpstr>
      <vt:lpstr>Слайд 14</vt:lpstr>
      <vt:lpstr>Види операцій з цінними паперами</vt:lpstr>
      <vt:lpstr>Інвестори</vt:lpstr>
      <vt:lpstr>Слайд 17</vt:lpstr>
      <vt:lpstr>На «Операціях з цінними паперами» ви дізнаєтеся про операції, які проводять  / забезпечують:   - Приватний інвестор   - Фінансовий менеджер   - Трейдер   - Брокер   - Фінансовий аналітик   </vt:lpstr>
      <vt:lpstr>Хто регулює фондовий ринок в Україні? </vt:lpstr>
      <vt:lpstr>Яким чином НКЦП регулює ринок? </vt:lpstr>
      <vt:lpstr>Слайд 21</vt:lpstr>
      <vt:lpstr>Слайд 22</vt:lpstr>
      <vt:lpstr>Курс включає в себе інноваційні навчальні кейси, близькі до реальних бізнес-завдань  Ви дізнаєтесь:     - Як знайти інвестиції для Вашого старт-апу  - Як випустити акції / облігації  - Куди вкласти гроші, щоб досягнути Вашої мети  - Як отримати весь фондовий ринок України лише за 10 грн.  - Як інвестувати в нерухомість або венчурний бізнес, витративши не більше 10 тис. грн.      </vt:lpstr>
      <vt:lpstr>  - Як обрати банк для  депозиту, інвестиційний та пенсійний фонд  - Як зробити професійний аналітичний огляд компанії  - Сompany Profile  - Як здійснити успішне злиття та поглинання - M&amp;A  - Як розрахувати доходність Ваших інвестицій  -  Як оптимізувати оподаткування Ваших доходів  - Нарешті, Ви дізнаєтесь, що це за звір такий - Ф’ючерс на індекс UX, і як на ньому можна заробити.     </vt:lpstr>
      <vt:lpstr>Слайд 25</vt:lpstr>
      <vt:lpstr> БОНУС  Ви також навчитесь: Працювати в команді Виступати з презентацією перед потенційними інвесторами Завойовувати аудиторію Цікаво проводити дискусію та бути переконливим  </vt:lpstr>
      <vt:lpstr>Отримувати від цього                      задоволення</vt:lpstr>
      <vt:lpstr>Слайд 28</vt:lpstr>
      <vt:lpstr>Дякуємо за увагу!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Фінансовий ринок: сутність, функції та роль в економіці</dc:title>
  <cp:lastModifiedBy>Admin</cp:lastModifiedBy>
  <cp:revision>1238</cp:revision>
  <dcterms:modified xsi:type="dcterms:W3CDTF">2021-02-11T14:56:11Z</dcterms:modified>
</cp:coreProperties>
</file>