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</p:sldIdLst>
  <p:sldSz cx="12192000" cy="6858000"/>
  <p:notesSz cx="7102475" cy="102346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1C2"/>
    <a:srgbClr val="730240"/>
    <a:srgbClr val="222A35"/>
    <a:srgbClr val="647183"/>
    <a:srgbClr val="F9F9F9"/>
    <a:srgbClr val="E7E6E6"/>
    <a:srgbClr val="FFFFFF"/>
    <a:srgbClr val="660033"/>
    <a:srgbClr val="F5F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84" y="-678"/>
      </p:cViewPr>
      <p:guideLst>
        <p:guide orient="horz" pos="2160"/>
        <p:guide orient="horz" pos="686"/>
        <p:guide orient="horz" pos="346"/>
        <p:guide pos="3817"/>
        <p:guide pos="5201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736901-87C1-45CD-ABDC-DF1BCD559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A9DFD0C-27B8-4778-B36A-B6EBA96F1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7556B4-D4D5-48DD-867B-79F4188C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2137AD-1937-4F0E-ACD8-5116AC41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D18B7F-9E42-45B4-B642-AF0F4719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0008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E92E22-936C-425E-8704-9F50F4B9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A99797F-7B0C-4F98-806D-D76E5CF31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1DAFE3-3AA0-4B57-AE99-88E2207D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41551D-6FFA-4F49-8A9B-E29F6110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AEDD90-8566-4A7D-81A1-9F0E4120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6468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3CD3772-A0E9-4810-BFE0-531FB4D89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F2F24C-E128-4483-8148-EF7DC02FC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76BD5D-A0F9-4D88-8B71-2F420E3F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AE9293-1A15-416D-9526-B773B7E0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04F73F-4CDC-47BA-8825-2B54A089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1350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9458F6-1CE2-49C3-A242-65484AD4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BE8537-0F64-49FB-A2D8-6B38C2212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260B13-9B3C-4589-A318-02AB4DFCD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331792-2915-4359-BD87-D0DE734A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1BB4B3-E2EC-4498-9BFD-4A83972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4366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DC32B-E06F-46B6-A61C-D4828416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5F9DB7-B492-456C-BEFC-E5894584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F2DF77-7732-401A-9AF3-91A6AE6B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65FE56-D318-45A1-B5C6-B1BFD759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851786-451D-4E51-BCF3-71116CCD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0347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E505DD-ADF1-45B5-840B-9CA13EA6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2110DC-2B6E-4DFA-B487-69CA487A9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FFCE8F4-4FE9-4565-8C31-22750F480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4407CC-57CC-479B-9E23-F9FE36FF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84BC3C-9469-4A33-82F4-B9F4E134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1E9875-1653-4F6B-8AE3-848BE5FC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6245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7B3F41-0468-4286-9A6F-208084D5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EDC13DF-BE17-46D4-9335-2C044A455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A1688AB-355B-4796-BEEC-6585EC34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D50C4F9-D6E1-4F63-A442-917A674DF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537BE6D-56D9-4D18-B28F-52E83DB5E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3C977C5-F15F-4301-8118-C9DF78FE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51CC573-C2E0-41DC-9618-491140CA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C654132-6D39-4E7C-B3EB-B0DC2DD9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4470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F14739-A820-4774-8893-AFD8C5B32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C1DD1A1-E073-47B0-8497-C2C3E5A7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EDF96FB-D5AA-4CB7-8B0A-FCE409BC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0D1F73-58A9-446B-80C8-3EC44BDE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4372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EF23F6C-220E-4D84-9121-F91A54B4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34299A5-2F6C-40BE-9C10-C3B16250C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ACAAE07-6AFD-4BF4-A3D3-932388F4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8058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C00BF-1F05-45E6-9CB4-AE32A3FA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C9C535-950B-4FA9-8659-D7863B30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9DF2DC6-E816-4F43-9BD9-EE4BD83EF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2C0A984-F7F6-4B4B-9BAD-334653FA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74C09F-A62A-4F67-A8E8-E3FB0A65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9B9819D-2FD1-4247-9B1B-E17EB2E2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9941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C56E67-46DE-4617-B852-796CBEA2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17CAFB9-E53E-44C9-98AE-F2F73604D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C8018E6-1CDB-4888-99AA-9D077991C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C41C5A-0B77-4C72-9088-527EF59F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50D5F12-C2FC-4BF9-8339-48F8B02A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3E22C3-B635-4FB2-9C58-C1BFA420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6913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9A9BBA-134D-4DCE-8FDD-0E2F215C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6761FD3-EC09-44FB-9E3E-32F21EED4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7ECC1F-74DB-4564-8B82-17F9438EE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DC1A6-C688-4641-B14F-B032CC36B5D9}" type="datetimeFigureOut">
              <a:rPr lang="uk-UA" smtClean="0"/>
              <a:pPr/>
              <a:t>02.03.2021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649804-97A6-4F80-B271-2831CC945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BC0FE9-5C2F-4683-B941-EB96F3005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5806-2F79-4D92-861E-59A1F1B76E4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6032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819501-42FB-4FAB-9D9C-50DA74A1AD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2FD85C7-CBB7-4A1E-9AB8-D4DA28CC0E1A}"/>
              </a:ext>
            </a:extLst>
          </p:cNvPr>
          <p:cNvSpPr txBox="1">
            <a:spLocks/>
          </p:cNvSpPr>
          <p:nvPr/>
        </p:nvSpPr>
        <p:spPr>
          <a:xfrm>
            <a:off x="8256588" y="3800789"/>
            <a:ext cx="2402005" cy="47352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Online</a:t>
            </a:r>
            <a:r>
              <a:rPr lang="uk-UA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-проект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1DF2BF-11D0-459B-93A5-66C5FE444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060" y="2553120"/>
            <a:ext cx="9956750" cy="1247669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uk-UA" sz="6600" dirty="0">
                <a:ln w="0"/>
                <a:solidFill>
                  <a:schemeClr val="bg1"/>
                </a:solidFill>
                <a:cs typeface="Arial" panose="020B0604020202020204" pitchFamily="34" charset="0"/>
              </a:rPr>
              <a:t>Освітній марафон 2021</a:t>
            </a:r>
          </a:p>
        </p:txBody>
      </p:sp>
    </p:spTree>
    <p:extLst>
      <p:ext uri="{BB962C8B-B14F-4D97-AF65-F5344CB8AC3E}">
        <p14:creationId xmlns:p14="http://schemas.microsoft.com/office/powerpoint/2010/main" xmlns="" val="259578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5B47B9-E3C9-4060-B3CD-C58FAD034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54" b="100000" l="1782" r="99088">
                        <a14:foregroundMark x1="96246" y1="10633" x2="91919" y2="12217"/>
                        <a14:foregroundMark x1="91919" y1="12217" x2="92641" y2="23492"/>
                        <a14:foregroundMark x1="92641" y1="23492" x2="98558" y2="28243"/>
                        <a14:foregroundMark x1="98558" y1="28243" x2="93913" y2="38348"/>
                        <a14:foregroundMark x1="93913" y1="38348" x2="89883" y2="42911"/>
                        <a14:foregroundMark x1="89883" y1="42911" x2="87720" y2="48982"/>
                        <a14:foregroundMark x1="87720" y1="48982" x2="89862" y2="55468"/>
                        <a14:foregroundMark x1="89862" y1="55468" x2="93510" y2="61275"/>
                        <a14:foregroundMark x1="93510" y1="61275" x2="92810" y2="70437"/>
                        <a14:foregroundMark x1="92810" y1="70437" x2="88250" y2="76848"/>
                        <a14:foregroundMark x1="88250" y1="76848" x2="88611" y2="84729"/>
                        <a14:foregroundMark x1="88611" y1="84729" x2="84008" y2="88386"/>
                        <a14:foregroundMark x1="84008" y1="88386" x2="81082" y2="82956"/>
                        <a14:foregroundMark x1="81082" y1="82956" x2="79343" y2="75679"/>
                        <a14:foregroundMark x1="79343" y1="75679" x2="75546" y2="73416"/>
                        <a14:foregroundMark x1="75546" y1="73416" x2="69947" y2="82768"/>
                        <a14:foregroundMark x1="69947" y1="82768" x2="59003" y2="85483"/>
                        <a14:foregroundMark x1="59003" y1="85483" x2="54168" y2="94683"/>
                        <a14:foregroundMark x1="54168" y1="94683" x2="50859" y2="90988"/>
                        <a14:foregroundMark x1="50859" y1="90988" x2="46744" y2="91478"/>
                        <a14:foregroundMark x1="46744" y1="91478" x2="42651" y2="93967"/>
                        <a14:foregroundMark x1="42651" y1="93967" x2="39067" y2="90837"/>
                        <a14:foregroundMark x1="39067" y1="90837" x2="32959" y2="90008"/>
                        <a14:foregroundMark x1="32937" y1="90008" x2="4645" y2="99925"/>
                        <a14:foregroundMark x1="4645" y1="99962" x2="4645" y2="99962"/>
                        <a14:foregroundMark x1="96882" y1="95626" x2="95673" y2="99962"/>
                        <a14:foregroundMark x1="96903" y1="95626" x2="99279" y2="10935"/>
                        <a14:foregroundMark x1="99279" y1="10935" x2="97052" y2="4713"/>
                        <a14:foregroundMark x1="97052" y1="4713" x2="91983" y2="3959"/>
                        <a14:foregroundMark x1="91983" y1="3959" x2="90201" y2="17986"/>
                        <a14:foregroundMark x1="90201" y1="17986" x2="91241" y2="25490"/>
                        <a14:foregroundMark x1="91241" y1="25490" x2="89968" y2="45777"/>
                        <a14:foregroundMark x1="89968" y1="45777" x2="92641" y2="99962"/>
                        <a14:foregroundMark x1="53722" y1="74095" x2="53659" y2="74585"/>
                        <a14:foregroundMark x1="89608" y1="2489" x2="94189" y2="4261"/>
                        <a14:foregroundMark x1="94189" y1="4261" x2="97837" y2="10407"/>
                        <a14:foregroundMark x1="97837" y1="10407" x2="98006" y2="19457"/>
                        <a14:foregroundMark x1="98006" y1="19457" x2="96840" y2="12217"/>
                        <a14:foregroundMark x1="96840" y1="12217" x2="94464" y2="5618"/>
                        <a14:foregroundMark x1="94464" y1="5618" x2="89523" y2="3054"/>
                        <a14:foregroundMark x1="98727" y1="3167" x2="98940" y2="17345"/>
                        <a14:foregroundMark x1="98940" y1="17345" x2="97858" y2="25415"/>
                        <a14:foregroundMark x1="97858" y1="25415" x2="98791" y2="49887"/>
                        <a14:foregroundMark x1="98791" y1="49887" x2="96246" y2="43100"/>
                        <a14:foregroundMark x1="96246" y1="43100" x2="99109" y2="48718"/>
                        <a14:foregroundMark x1="99109" y1="48718" x2="98940" y2="51659"/>
                        <a14:foregroundMark x1="2185" y1="99849" x2="2206" y2="99962"/>
                        <a14:foregroundMark x1="2185" y1="99849" x2="2206" y2="99962"/>
                        <a14:foregroundMark x1="976" y1="94344" x2="1930" y2="99962"/>
                        <a14:foregroundMark x1="976" y1="94344" x2="2206" y2="99962"/>
                        <a14:foregroundMark x1="6596" y1="99548" x2="5599" y2="99962"/>
                        <a14:foregroundMark x1="6617" y1="99548" x2="2185" y2="98002"/>
                        <a14:foregroundMark x1="2163" y1="98002" x2="2100" y2="99962"/>
                        <a14:backgroundMark x1="22672" y1="12179" x2="19236" y2="20890"/>
                        <a14:backgroundMark x1="19236" y1="20890" x2="28780" y2="26471"/>
                        <a14:backgroundMark x1="28780" y1="26471" x2="31983" y2="25490"/>
                        <a14:backgroundMark x1="33319" y1="23115" x2="49374" y2="17534"/>
                        <a14:backgroundMark x1="49374" y1="17534" x2="58770" y2="18514"/>
                        <a14:backgroundMark x1="58770" y1="18514" x2="66023" y2="16516"/>
                        <a14:backgroundMark x1="66023" y1="16516" x2="72980" y2="17195"/>
                        <a14:backgroundMark x1="72980" y1="17195" x2="76861" y2="20098"/>
                        <a14:backgroundMark x1="76861" y1="20098" x2="72725" y2="28922"/>
                        <a14:backgroundMark x1="72725" y1="28922" x2="37688" y2="39367"/>
                        <a14:backgroundMark x1="37688" y1="39367" x2="31474" y2="45852"/>
                        <a14:backgroundMark x1="31474" y1="45852" x2="27720" y2="54525"/>
                        <a14:backgroundMark x1="27720" y1="54525" x2="22078" y2="55882"/>
                        <a14:backgroundMark x1="22078" y1="55882" x2="21463" y2="550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116D2F4-9B97-42B7-8F08-ABFB3882E707}"/>
              </a:ext>
            </a:extLst>
          </p:cNvPr>
          <p:cNvSpPr txBox="1">
            <a:spLocks/>
          </p:cNvSpPr>
          <p:nvPr/>
        </p:nvSpPr>
        <p:spPr>
          <a:xfrm>
            <a:off x="228599" y="205651"/>
            <a:ext cx="6920345" cy="521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>
                <a:solidFill>
                  <a:srgbClr val="1161C2"/>
                </a:solidFill>
              </a:rPr>
              <a:t>О</a:t>
            </a:r>
            <a:r>
              <a:rPr lang="ru-RU" sz="2000" dirty="0" err="1">
                <a:solidFill>
                  <a:srgbClr val="1161C2"/>
                </a:solidFill>
              </a:rPr>
              <a:t>пис</a:t>
            </a:r>
            <a:r>
              <a:rPr lang="ru-RU" sz="2000" dirty="0">
                <a:solidFill>
                  <a:srgbClr val="1161C2"/>
                </a:solidFill>
              </a:rPr>
              <a:t> </a:t>
            </a:r>
            <a:r>
              <a:rPr lang="en-US" sz="2000" dirty="0">
                <a:solidFill>
                  <a:srgbClr val="1161C2"/>
                </a:solidFill>
              </a:rPr>
              <a:t>online-</a:t>
            </a:r>
            <a:r>
              <a:rPr lang="ru-RU" sz="2000" dirty="0">
                <a:solidFill>
                  <a:srgbClr val="1161C2"/>
                </a:solidFill>
              </a:rPr>
              <a:t>проекту «</a:t>
            </a:r>
            <a:r>
              <a:rPr lang="ru-RU" sz="2000" dirty="0" err="1">
                <a:solidFill>
                  <a:srgbClr val="1161C2"/>
                </a:solidFill>
              </a:rPr>
              <a:t>Осв</a:t>
            </a:r>
            <a:r>
              <a:rPr lang="uk-UA" sz="2000" dirty="0" err="1">
                <a:solidFill>
                  <a:srgbClr val="1161C2"/>
                </a:solidFill>
              </a:rPr>
              <a:t>ітній</a:t>
            </a:r>
            <a:r>
              <a:rPr lang="uk-UA" sz="2000" dirty="0">
                <a:solidFill>
                  <a:srgbClr val="1161C2"/>
                </a:solidFill>
              </a:rPr>
              <a:t> марафон 2021»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F5DA3871-C92A-45EC-8BCA-3C88F581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795052"/>
            <a:ext cx="10287001" cy="585729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uk-UA" sz="2000" dirty="0"/>
              <a:t>Проект складається з 30 вебінарів тривалістю 1 година. Навчання студентів проводять кращі фахівці департаменту навчання і розвитку персоналу групи компаній «Епіцентр К»</a:t>
            </a: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uk-UA" sz="2000" dirty="0"/>
              <a:t>Навчання базується на </a:t>
            </a:r>
            <a:r>
              <a:rPr lang="en-US" sz="2000" dirty="0"/>
              <a:t>case-study</a:t>
            </a:r>
            <a:r>
              <a:rPr lang="uk-UA" sz="2000" dirty="0"/>
              <a:t> підході у створенні освітніх продуктів.  Домашні завдання засновані на реальних завданнях, які щодня вирішує бізнес.</a:t>
            </a: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uk-UA" sz="2000" b="1" dirty="0">
                <a:latin typeface="+mj-lt"/>
              </a:rPr>
              <a:t>У програмі курсу:</a:t>
            </a:r>
          </a:p>
          <a:p>
            <a:pPr marL="355600" indent="-184150"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Управління асортиментом та категорійний менеджмент</a:t>
            </a:r>
          </a:p>
          <a:p>
            <a:pPr marL="355600" indent="-184150"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Маркетинг</a:t>
            </a:r>
            <a:r>
              <a:rPr lang="en-US" sz="2000" dirty="0"/>
              <a:t> </a:t>
            </a:r>
            <a:r>
              <a:rPr lang="ru-RU" sz="2000" dirty="0"/>
              <a:t>та </a:t>
            </a:r>
            <a:r>
              <a:rPr lang="ru-RU" sz="2000" dirty="0" err="1"/>
              <a:t>концепц</a:t>
            </a:r>
            <a:r>
              <a:rPr lang="uk-UA" sz="2000" dirty="0" err="1"/>
              <a:t>ія</a:t>
            </a:r>
            <a:r>
              <a:rPr lang="uk-UA" sz="2000" dirty="0"/>
              <a:t> маркетинг-</a:t>
            </a:r>
            <a:r>
              <a:rPr lang="uk-UA" sz="2000" dirty="0" err="1"/>
              <a:t>міксу</a:t>
            </a:r>
            <a:endParaRPr lang="uk-UA" sz="2000" dirty="0"/>
          </a:p>
          <a:p>
            <a:pPr marL="355600" indent="-184150"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Використання сучасних бізнес-інструментів. </a:t>
            </a:r>
            <a:br>
              <a:rPr lang="uk-UA" sz="2000" dirty="0"/>
            </a:br>
            <a:r>
              <a:rPr lang="en-US" sz="2000" dirty="0"/>
              <a:t>Google Spreadsheet,</a:t>
            </a:r>
            <a:r>
              <a:rPr lang="uk-UA" sz="2000" dirty="0"/>
              <a:t> </a:t>
            </a:r>
            <a:r>
              <a:rPr lang="en-US" sz="2000" dirty="0"/>
              <a:t>Google Forms, Google Drive</a:t>
            </a:r>
          </a:p>
          <a:p>
            <a:pPr marL="355600" indent="-184150"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Мотивація персоналу</a:t>
            </a:r>
          </a:p>
          <a:p>
            <a:pPr marL="355600" indent="-184150"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Тайм-менеджмент</a:t>
            </a:r>
          </a:p>
          <a:p>
            <a:pPr marL="355600" indent="-184150"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Бізнес-етика та багато ін.</a:t>
            </a:r>
          </a:p>
        </p:txBody>
      </p:sp>
    </p:spTree>
    <p:extLst>
      <p:ext uri="{BB962C8B-B14F-4D97-AF65-F5344CB8AC3E}">
        <p14:creationId xmlns:p14="http://schemas.microsoft.com/office/powerpoint/2010/main" xmlns="" val="246978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5E90BC4-E8BB-43A9-9FAB-C617376E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r="23365"/>
          <a:stretch/>
        </p:blipFill>
        <p:spPr>
          <a:xfrm>
            <a:off x="4302455" y="0"/>
            <a:ext cx="7889545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8B7EAB3-8A2F-498C-A009-F0EB36780558}"/>
              </a:ext>
            </a:extLst>
          </p:cNvPr>
          <p:cNvSpPr txBox="1">
            <a:spLocks/>
          </p:cNvSpPr>
          <p:nvPr/>
        </p:nvSpPr>
        <p:spPr>
          <a:xfrm>
            <a:off x="228599" y="214887"/>
            <a:ext cx="6920345" cy="521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>
                <a:solidFill>
                  <a:srgbClr val="1161C2"/>
                </a:solidFill>
              </a:rPr>
              <a:t>Переваги від участі у проекті для студентів?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0BB21B73-17DD-4E58-8C1E-CFAF45BC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276460"/>
            <a:ext cx="7025641" cy="5011356"/>
          </a:xfrm>
        </p:spPr>
        <p:txBody>
          <a:bodyPr>
            <a:normAutofit/>
          </a:bodyPr>
          <a:lstStyle/>
          <a:p>
            <a:pPr marL="173038" indent="-1730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2000" dirty="0"/>
              <a:t>Можливість безкоштовно та в зручному онлайн-форматі пройти освітній курс від компанії - лідера</a:t>
            </a:r>
          </a:p>
          <a:p>
            <a:pPr marL="173038" indent="-1730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2000" dirty="0"/>
              <a:t>Засновані на кейсах навчання дають змогу поглянути на бізнес з середини. Зрозуміти як він працює</a:t>
            </a:r>
          </a:p>
          <a:p>
            <a:pPr marL="173038" indent="-1730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2000" dirty="0"/>
              <a:t>Теми навчань є універсальними та затребувані роботодавцями різних галузей</a:t>
            </a:r>
          </a:p>
          <a:p>
            <a:pPr marL="173038" indent="-1730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2000" dirty="0"/>
              <a:t>Студенти, що зарекомендували себе протягом курсу отримають особливі пропозиції роботи від компанії «Епіцентр К»</a:t>
            </a:r>
          </a:p>
          <a:p>
            <a:pPr marL="173038" indent="-1730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2000" dirty="0"/>
              <a:t>Всі учасники по закінченню проекту отримають сертифікати про завершення навчання</a:t>
            </a:r>
          </a:p>
        </p:txBody>
      </p:sp>
    </p:spTree>
    <p:extLst>
      <p:ext uri="{BB962C8B-B14F-4D97-AF65-F5344CB8AC3E}">
        <p14:creationId xmlns:p14="http://schemas.microsoft.com/office/powerpoint/2010/main" xmlns="" val="381654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69980A8-0B04-4383-8034-8E5E292E69DA}"/>
              </a:ext>
            </a:extLst>
          </p:cNvPr>
          <p:cNvSpPr txBox="1">
            <a:spLocks/>
          </p:cNvSpPr>
          <p:nvPr/>
        </p:nvSpPr>
        <p:spPr>
          <a:xfrm>
            <a:off x="228599" y="214887"/>
            <a:ext cx="7889241" cy="521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>
                <a:solidFill>
                  <a:srgbClr val="1161C2"/>
                </a:solidFill>
              </a:rPr>
              <a:t>Переваги від участі у проекті для ЗВО-партнерів?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FBC338D-2BA4-4FA2-9512-3BBCF7D8C796}"/>
              </a:ext>
            </a:extLst>
          </p:cNvPr>
          <p:cNvSpPr/>
          <p:nvPr/>
        </p:nvSpPr>
        <p:spPr>
          <a:xfrm>
            <a:off x="152083" y="1401118"/>
            <a:ext cx="70898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93675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Розвиток практико-орієнтованого навчання студентів</a:t>
            </a:r>
          </a:p>
          <a:p>
            <a:pPr marL="285750" indent="-193675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Побудова навчальних програм відповідно до потреб майбутніх роботодавців</a:t>
            </a:r>
          </a:p>
          <a:p>
            <a:pPr marL="285750" indent="-193675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Розвиток затребуваних роботодавцями компетенцій у студентів</a:t>
            </a:r>
          </a:p>
          <a:p>
            <a:pPr marL="285750" indent="-193675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Навчання студентів за інноваційними освітніми технологіями</a:t>
            </a:r>
          </a:p>
          <a:p>
            <a:pPr marL="285750" indent="-193675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Формування системи молодих фахівців, що відповідають потребам ринку праці України</a:t>
            </a:r>
          </a:p>
        </p:txBody>
      </p:sp>
      <p:pic>
        <p:nvPicPr>
          <p:cNvPr id="1028" name="Picture 4" descr="Картинки по запросу &quot;кнуба&quot;">
            <a:extLst>
              <a:ext uri="{FF2B5EF4-FFF2-40B4-BE49-F238E27FC236}">
                <a16:creationId xmlns:a16="http://schemas.microsoft.com/office/drawing/2014/main" xmlns="" id="{7D6BC470-9D7F-419B-9D8C-EC5A82D56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9804" r="98284">
                        <a14:foregroundMark x1="75123" y1="15424" x2="89461" y2="7401"/>
                        <a14:foregroundMark x1="89461" y1="7401" x2="93689" y2="18814"/>
                        <a14:foregroundMark x1="93689" y1="18814" x2="85233" y2="46780"/>
                        <a14:foregroundMark x1="85233" y1="46780" x2="88480" y2="87571"/>
                        <a14:foregroundMark x1="88480" y1="87571" x2="73897" y2="94972"/>
                        <a14:foregroundMark x1="73897" y1="94972" x2="37194" y2="95537"/>
                        <a14:foregroundMark x1="37194" y1="95537" x2="37439" y2="86949"/>
                        <a14:foregroundMark x1="37439" y1="86949" x2="39216" y2="84689"/>
                        <a14:foregroundMark x1="80944" y1="41921" x2="84375" y2="27571"/>
                        <a14:foregroundMark x1="84375" y1="27571" x2="82230" y2="13616"/>
                        <a14:foregroundMark x1="71324" y1="0" x2="82169" y2="13559"/>
                        <a14:foregroundMark x1="91973" y1="0" x2="99939" y2="5424"/>
                        <a14:foregroundMark x1="99939" y1="6328" x2="95221" y2="15198"/>
                        <a14:foregroundMark x1="95221" y1="15254" x2="99939" y2="18927"/>
                        <a14:foregroundMark x1="90441" y1="31186" x2="99939" y2="24689"/>
                        <a14:foregroundMark x1="90441" y1="31243" x2="99939" y2="36441"/>
                        <a14:foregroundMark x1="99939" y1="64859" x2="88848" y2="71412"/>
                        <a14:foregroundMark x1="88848" y1="71469" x2="99939" y2="74237"/>
                        <a14:foregroundMark x1="99939" y1="90056" x2="82414" y2="96667"/>
                        <a14:foregroundMark x1="82414" y1="96723" x2="89277" y2="90000"/>
                        <a14:foregroundMark x1="89277" y1="90000" x2="99939" y2="91299"/>
                        <a14:foregroundMark x1="99939" y1="91525" x2="90012" y2="99492"/>
                        <a14:foregroundMark x1="90012" y1="99548" x2="63297" y2="98136"/>
                        <a14:foregroundMark x1="63235" y1="98136" x2="56250" y2="99944"/>
                        <a14:foregroundMark x1="25184" y1="95819" x2="50061" y2="99944"/>
                        <a14:foregroundMark x1="25184" y1="95819" x2="33640" y2="89322"/>
                        <a14:foregroundMark x1="33640" y1="89322" x2="53615" y2="84294"/>
                        <a14:foregroundMark x1="53615" y1="84294" x2="63725" y2="73616"/>
                        <a14:foregroundMark x1="77512" y1="0" x2="84191" y2="8757"/>
                        <a14:foregroundMark x1="89338" y1="0" x2="84252" y2="8757"/>
                        <a14:foregroundMark x1="93321" y1="0" x2="94485" y2="6328"/>
                        <a14:foregroundMark x1="95895" y1="0" x2="94547" y2="6328"/>
                        <a14:foregroundMark x1="99571" y1="97458" x2="99939" y2="97514"/>
                        <a14:foregroundMark x1="99571" y1="97458" x2="90441" y2="99548"/>
                        <a14:foregroundMark x1="90441" y1="99548" x2="81801" y2="92429"/>
                        <a14:foregroundMark x1="81801" y1="92429" x2="77512" y2="62825"/>
                        <a14:foregroundMark x1="87561" y1="0" x2="77512" y2="62768"/>
                        <a14:foregroundMark x1="82782" y1="0" x2="86213" y2="12881"/>
                        <a14:foregroundMark x1="99939" y1="3051" x2="92586" y2="18644"/>
                        <a14:foregroundMark x1="92586" y1="18701" x2="99939" y2="19322"/>
                        <a14:foregroundMark x1="92586" y1="25819" x2="99939" y2="21073"/>
                        <a14:foregroundMark x1="92586" y1="25876" x2="99939" y2="26497"/>
                        <a14:foregroundMark x1="96140" y1="30113" x2="99939" y2="28870"/>
                        <a14:foregroundMark x1="96140" y1="30169" x2="89583" y2="39831"/>
                        <a14:foregroundMark x1="89583" y1="39831" x2="99939" y2="41469"/>
                        <a14:foregroundMark x1="90074" y1="46667" x2="99939" y2="42486"/>
                        <a14:foregroundMark x1="90074" y1="46723" x2="99939" y2="48023"/>
                        <a14:foregroundMark x1="92647" y1="50678" x2="99939" y2="49266"/>
                        <a14:foregroundMark x1="92647" y1="50734" x2="99939" y2="51864"/>
                        <a14:foregroundMark x1="98591" y1="56045" x2="99939" y2="55876"/>
                        <a14:foregroundMark x1="98591" y1="56102" x2="99939" y2="56158"/>
                        <a14:foregroundMark x1="93444" y1="58588" x2="99939" y2="57627"/>
                        <a14:foregroundMark x1="93444" y1="58644" x2="99939" y2="58927"/>
                        <a14:foregroundMark x1="91667" y1="61356" x2="99939" y2="60169"/>
                        <a14:foregroundMark x1="91667" y1="61412" x2="99939" y2="63390"/>
                        <a14:foregroundMark x1="99939" y1="65085" x2="93260" y2="69435"/>
                        <a14:foregroundMark x1="93260" y1="69492" x2="99939" y2="69718"/>
                        <a14:foregroundMark x1="99939" y1="89887" x2="98529" y2="90395"/>
                        <a14:foregroundMark x1="98529" y1="90452" x2="99939" y2="90508"/>
                        <a14:foregroundMark x1="99939" y1="97571" x2="94424" y2="99605"/>
                        <a14:foregroundMark x1="99939" y1="93616" x2="94424" y2="99605"/>
                        <a14:foregroundMark x1="98407" y1="81356" x2="99939" y2="84181"/>
                        <a14:foregroundMark x1="98407" y1="81356" x2="99632" y2="71977"/>
                        <a14:foregroundMark x1="99571" y1="71977" x2="96630" y2="99944"/>
                        <a14:foregroundMark x1="98284" y1="75876" x2="96569" y2="99944"/>
                        <a14:foregroundMark x1="20221" y1="95989" x2="25797" y2="99944"/>
                        <a14:foregroundMark x1="17218" y1="86384" x2="18689" y2="95198"/>
                        <a14:foregroundMark x1="18689" y1="95198" x2="17647" y2="88136"/>
                      </a14:backgroundRemoval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07186" y="-1"/>
            <a:ext cx="63249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416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Заместитель гендиректора &quot;Эпицентр К&quot;: Если у вас электрика сгорит, или  кран сорвет, что вы должны делать? Жизнь ведь не останавливается |  Українські Новини">
            <a:extLst>
              <a:ext uri="{FF2B5EF4-FFF2-40B4-BE49-F238E27FC236}">
                <a16:creationId xmlns:a16="http://schemas.microsoft.com/office/drawing/2014/main" xmlns="" id="{C35EC8EB-AAA7-47F3-AF1F-CD0441500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085" b="99849" l="3911" r="100000">
                        <a14:foregroundMark x1="42222" y1="87443" x2="18133" y2="86687"/>
                        <a14:foregroundMark x1="18133" y1="86687" x2="15644" y2="87595"/>
                        <a14:foregroundMark x1="6667" y1="94705" x2="9067" y2="98033"/>
                        <a14:foregroundMark x1="9067" y1="98033" x2="27467" y2="96672"/>
                        <a14:foregroundMark x1="27467" y1="96672" x2="51822" y2="85930"/>
                        <a14:foregroundMark x1="51822" y1="85930" x2="77156" y2="83661"/>
                        <a14:foregroundMark x1="77156" y1="83661" x2="83733" y2="83661"/>
                        <a14:foregroundMark x1="83733" y1="83661" x2="85867" y2="94554"/>
                        <a14:foregroundMark x1="99911" y1="86838" x2="85867" y2="94402"/>
                        <a14:foregroundMark x1="99911" y1="82905" x2="98133" y2="88048"/>
                        <a14:foregroundMark x1="99911" y1="84569" x2="98133" y2="88048"/>
                        <a14:foregroundMark x1="99911" y1="67474" x2="92356" y2="70197"/>
                        <a14:foregroundMark x1="92356" y1="70348" x2="92978" y2="82148"/>
                        <a14:foregroundMark x1="92978" y1="82148" x2="98400" y2="72617"/>
                        <a14:foregroundMark x1="98400" y1="72617" x2="98844" y2="59909"/>
                        <a14:foregroundMark x1="98844" y1="59909" x2="93333" y2="49168"/>
                        <a14:foregroundMark x1="93333" y1="49168" x2="83822" y2="56278"/>
                        <a14:foregroundMark x1="83822" y1="56278" x2="89244" y2="18154"/>
                        <a14:foregroundMark x1="89244" y1="18154" x2="81867" y2="29803"/>
                        <a14:foregroundMark x1="81867" y1="29803" x2="35733" y2="63691"/>
                        <a14:foregroundMark x1="35733" y1="63691" x2="41333" y2="58548"/>
                        <a14:foregroundMark x1="41333" y1="58548" x2="42933" y2="71104"/>
                        <a14:foregroundMark x1="42933" y1="71104" x2="48711" y2="59153"/>
                        <a14:foregroundMark x1="48711" y1="59153" x2="55911" y2="53555"/>
                        <a14:foregroundMark x1="55911" y1="53555" x2="65156" y2="54614"/>
                        <a14:foregroundMark x1="65156" y1="54614" x2="62844" y2="45083"/>
                        <a14:foregroundMark x1="62844" y1="45083" x2="68622" y2="40696"/>
                        <a14:foregroundMark x1="68622" y1="40696" x2="72889" y2="50983"/>
                        <a14:foregroundMark x1="72889" y1="50983" x2="68533" y2="37973"/>
                        <a14:foregroundMark x1="68533" y1="37973" x2="77956" y2="40998"/>
                        <a14:foregroundMark x1="77956" y1="40998" x2="72089" y2="35401"/>
                        <a14:foregroundMark x1="72089" y1="35401" x2="78400" y2="28593"/>
                        <a14:foregroundMark x1="78400" y1="28593" x2="80444" y2="39334"/>
                        <a14:foregroundMark x1="80444" y1="39334" x2="74489" y2="28290"/>
                        <a14:foregroundMark x1="74489" y1="28290" x2="80089" y2="21483"/>
                        <a14:foregroundMark x1="80089" y1="21483" x2="85867" y2="28442"/>
                        <a14:foregroundMark x1="85867" y1="28442" x2="79733" y2="26778"/>
                        <a14:foregroundMark x1="79733" y1="26778" x2="89867" y2="21180"/>
                        <a14:foregroundMark x1="89867" y1="21180" x2="95467" y2="14523"/>
                        <a14:foregroundMark x1="95467" y1="14523" x2="91200" y2="16490"/>
                        <a14:foregroundMark x1="99911" y1="89259" x2="97422" y2="97882"/>
                        <a14:foregroundMark x1="99911" y1="95159" x2="97422" y2="97882"/>
                        <a14:foregroundMark x1="97867" y1="89864" x2="99911" y2="89864"/>
                        <a14:foregroundMark x1="97867" y1="90015" x2="99911" y2="90469"/>
                        <a14:foregroundMark x1="96711" y1="79879" x2="99911" y2="84418"/>
                        <a14:foregroundMark x1="96711" y1="79879" x2="89778" y2="88048"/>
                        <a14:foregroundMark x1="89778" y1="88048" x2="96533" y2="88048"/>
                        <a14:foregroundMark x1="96533" y1="88048" x2="90044" y2="89561"/>
                        <a14:foregroundMark x1="90044" y1="89561" x2="80533" y2="97126"/>
                        <a14:foregroundMark x1="80533" y1="97126" x2="88000" y2="85023"/>
                        <a14:foregroundMark x1="88000" y1="85023" x2="72800" y2="96974"/>
                        <a14:foregroundMark x1="72800" y1="96974" x2="76622" y2="88351"/>
                        <a14:foregroundMark x1="76622" y1="88351" x2="62133" y2="97126"/>
                        <a14:foregroundMark x1="62133" y1="97126" x2="67911" y2="91225"/>
                        <a14:foregroundMark x1="67911" y1="91225" x2="7822" y2="99244"/>
                        <a14:foregroundMark x1="7822" y1="99244" x2="16889" y2="94554"/>
                        <a14:foregroundMark x1="16889" y1="94554" x2="7733" y2="94705"/>
                        <a14:foregroundMark x1="7733" y1="94705" x2="13422" y2="97277"/>
                        <a14:foregroundMark x1="13422" y1="97277" x2="6489" y2="97731"/>
                        <a14:foregroundMark x1="6400" y1="97731" x2="3911" y2="99697"/>
                        <a14:foregroundMark x1="36800" y1="73979" x2="32089" y2="66415"/>
                        <a14:foregroundMark x1="32089" y1="66415" x2="33778" y2="56430"/>
                        <a14:foregroundMark x1="33778" y1="56430" x2="37244" y2="48260"/>
                        <a14:foregroundMark x1="37244" y1="48260" x2="41956" y2="55825"/>
                        <a14:foregroundMark x1="41956" y1="55825" x2="36800" y2="62481"/>
                        <a14:foregroundMark x1="36800" y1="62481" x2="38044" y2="52194"/>
                        <a14:foregroundMark x1="38044" y1="52194" x2="39111" y2="62481"/>
                        <a14:foregroundMark x1="39111" y1="62481" x2="33511" y2="66566"/>
                        <a14:foregroundMark x1="33511" y1="66566" x2="41689" y2="66868"/>
                        <a14:foregroundMark x1="41689" y1="66868" x2="32533" y2="82753"/>
                        <a14:foregroundMark x1="32533" y1="82753" x2="31733" y2="82148"/>
                        <a14:foregroundMark x1="95822" y1="8926" x2="89333" y2="11044"/>
                        <a14:foregroundMark x1="89333" y1="11044" x2="96356" y2="13918"/>
                        <a14:foregroundMark x1="96356" y1="13918" x2="94667" y2="4387"/>
                        <a14:foregroundMark x1="94667" y1="4387" x2="91111" y2="9228"/>
                        <a14:foregroundMark x1="92800" y1="6354" x2="87378" y2="10741"/>
                        <a14:foregroundMark x1="87378" y1="10741" x2="88800" y2="15280"/>
                        <a14:foregroundMark x1="95911" y1="22995" x2="99911" y2="30106"/>
                        <a14:foregroundMark x1="97422" y1="25870" x2="99911" y2="31467"/>
                        <a14:foregroundMark x1="97422" y1="25870" x2="95733" y2="36611"/>
                        <a14:foregroundMark x1="95733" y1="36611" x2="98044" y2="45537"/>
                        <a14:foregroundMark x1="66844" y1="57186" x2="67911" y2="47201"/>
                        <a14:foregroundMark x1="67911" y1="47201" x2="60089" y2="57186"/>
                        <a14:foregroundMark x1="60089" y1="57186" x2="65067" y2="47050"/>
                        <a14:foregroundMark x1="65067" y1="47050" x2="59289" y2="60212"/>
                        <a14:foregroundMark x1="59289" y1="60212" x2="73067" y2="44327"/>
                        <a14:foregroundMark x1="73067" y1="44327" x2="66311" y2="53555"/>
                        <a14:foregroundMark x1="66311" y1="53555" x2="63467" y2="55219"/>
                        <a14:foregroundMark x1="93244" y1="4841" x2="89067" y2="8018"/>
                        <a14:foregroundMark x1="82844" y1="14826" x2="77511" y2="19667"/>
                        <a14:foregroundMark x1="77511" y1="19667" x2="77422" y2="19667"/>
                        <a14:foregroundMark x1="77956" y1="17700" x2="83378" y2="13011"/>
                        <a14:foregroundMark x1="83378" y1="13011" x2="83556" y2="13162"/>
                        <a14:foregroundMark x1="74311" y1="21785" x2="72267" y2="22844"/>
                        <a14:backgroundMark x1="10044" y1="88048" x2="4800" y2="92890"/>
                        <a14:backgroundMark x1="4800" y1="92890" x2="2933" y2="93646"/>
                        <a14:backgroundMark x1="15733" y1="87746" x2="10578" y2="8986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068130" y="2083443"/>
            <a:ext cx="8123870" cy="47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475C1DB-9E22-486A-94B6-1368BB09E416}"/>
              </a:ext>
            </a:extLst>
          </p:cNvPr>
          <p:cNvSpPr/>
          <p:nvPr/>
        </p:nvSpPr>
        <p:spPr>
          <a:xfrm>
            <a:off x="147319" y="1380798"/>
            <a:ext cx="114147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9367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Формування кадрового резерву за </a:t>
            </a:r>
            <a:r>
              <a:rPr lang="uk-UA" sz="2000"/>
              <a:t>рахунок </a:t>
            </a:r>
            <a:r>
              <a:rPr lang="uk-UA" sz="2000" smtClean="0"/>
              <a:t>випускників ЗВО, що </a:t>
            </a:r>
            <a:r>
              <a:rPr lang="uk-UA" sz="2000" dirty="0"/>
              <a:t>позитивно впливає на колектив компанії</a:t>
            </a:r>
          </a:p>
          <a:p>
            <a:pPr marL="285750" indent="-19367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Залучення молодих активних спеціалістів, що інноваційно вирішують робочі завдання</a:t>
            </a:r>
          </a:p>
          <a:p>
            <a:pPr marL="285750" indent="-19367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000" dirty="0"/>
              <a:t>Посилення бренду роботодавця компанії Епіцентр на ринку праці України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1C77982B-0CC6-4B7F-A279-649A37B7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3622977"/>
            <a:ext cx="7127241" cy="1711023"/>
          </a:xfrm>
        </p:spPr>
        <p:txBody>
          <a:bodyPr anchor="t">
            <a:normAutofit/>
          </a:bodyPr>
          <a:lstStyle/>
          <a:p>
            <a:pPr marL="182563" indent="-176213">
              <a:spcBef>
                <a:spcPts val="1200"/>
              </a:spcBef>
              <a:spcAft>
                <a:spcPts val="1200"/>
              </a:spcAft>
            </a:pPr>
            <a:r>
              <a:rPr lang="uk-UA" sz="2000" dirty="0"/>
              <a:t>Взаємодія зі </a:t>
            </a:r>
            <a:r>
              <a:rPr lang="uk-UA" sz="2000" dirty="0" err="1"/>
              <a:t>стейкхолдерами</a:t>
            </a:r>
            <a:r>
              <a:rPr lang="uk-UA" sz="2000" dirty="0"/>
              <a:t> для розбудови національної освітньої системи</a:t>
            </a:r>
          </a:p>
          <a:p>
            <a:pPr marL="182563" indent="-176213">
              <a:lnSpc>
                <a:spcPct val="100000"/>
              </a:lnSpc>
              <a:spcBef>
                <a:spcPts val="1800"/>
              </a:spcBef>
            </a:pPr>
            <a:r>
              <a:rPr lang="uk-UA" sz="2000" dirty="0"/>
              <a:t>Пришвидшення адаптації студентів, які бажають працювати в компанії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126AD27-214F-4350-8A20-001F95BE9470}"/>
              </a:ext>
            </a:extLst>
          </p:cNvPr>
          <p:cNvSpPr txBox="1">
            <a:spLocks/>
          </p:cNvSpPr>
          <p:nvPr/>
        </p:nvSpPr>
        <p:spPr>
          <a:xfrm>
            <a:off x="228599" y="214887"/>
            <a:ext cx="7889241" cy="521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>
                <a:solidFill>
                  <a:srgbClr val="1161C2"/>
                </a:solidFill>
              </a:rPr>
              <a:t>Переваги від участі у проекті для компанії?</a:t>
            </a:r>
          </a:p>
        </p:txBody>
      </p:sp>
    </p:spTree>
    <p:extLst>
      <p:ext uri="{BB962C8B-B14F-4D97-AF65-F5344CB8AC3E}">
        <p14:creationId xmlns:p14="http://schemas.microsoft.com/office/powerpoint/2010/main" xmlns="" val="3239828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High School 2.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30240"/>
      </a:accent1>
      <a:accent2>
        <a:srgbClr val="270140"/>
      </a:accent2>
      <a:accent3>
        <a:srgbClr val="140126"/>
      </a:accent3>
      <a:accent4>
        <a:srgbClr val="F2EDE9"/>
      </a:accent4>
      <a:accent5>
        <a:srgbClr val="F25C05"/>
      </a:accent5>
      <a:accent6>
        <a:srgbClr val="D96E1D"/>
      </a:accent6>
      <a:hlink>
        <a:srgbClr val="0563C1"/>
      </a:hlink>
      <a:folHlink>
        <a:srgbClr val="954F72"/>
      </a:folHlink>
    </a:clrScheme>
    <a:fontScheme name="Другая 4">
      <a:majorFont>
        <a:latin typeface="Swedbank Sans Bold"/>
        <a:ea typeface=""/>
        <a:cs typeface=""/>
      </a:majorFont>
      <a:minorFont>
        <a:latin typeface="Swedbank Sans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254</Words>
  <Application>Microsoft Office PowerPoint</Application>
  <PresentationFormat>Произвольный</PresentationFormat>
  <Paragraphs>30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Swedbank Sans Regular</vt:lpstr>
      <vt:lpstr>Swedbank Sans Bold</vt:lpstr>
      <vt:lpstr>Тема Office</vt:lpstr>
      <vt:lpstr>Освітній марафон 2021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Взаємодія з ВНЗ 2.0</dc:title>
  <dc:creator>Sergey Tsymbal</dc:creator>
  <cp:lastModifiedBy>Direktor</cp:lastModifiedBy>
  <cp:revision>111</cp:revision>
  <dcterms:created xsi:type="dcterms:W3CDTF">2020-10-09T07:43:31Z</dcterms:created>
  <dcterms:modified xsi:type="dcterms:W3CDTF">2021-03-02T12:26:40Z</dcterms:modified>
</cp:coreProperties>
</file>