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0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9A0CB1-BF1F-42B8-A1E1-1A962615C95A}" v="559" dt="2023-11-20T17:52:51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62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6262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0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29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06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82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4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6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8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1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4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88FF0FF-F2FB-49FD-9F6B-DFF51FD8D502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69D91-7FF7-44C2-875F-21975BE10DA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46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E6D1527-8FC0-4103-AA04-34689C78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701" y="400680"/>
            <a:ext cx="4909298" cy="789765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Науково-практичний студентський круглий стіл</a:t>
            </a:r>
            <a:br>
              <a:rPr lang="ru-UA" sz="1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«ОБЛІК </a:t>
            </a:r>
            <a:r>
              <a:rPr lang="uk-UA" sz="1400" b="1" cap="al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ЗВІТНІСТЬ В ІНФОРМАЦІЙНОМУ ЗАБЕЗПЕЧЕННІ СТАЛОГО РОЗВИТКУ ЕКОНОМІКИ</a:t>
            </a:r>
            <a:r>
              <a:rPr lang="uk-UA" sz="1400" b="1" cap="al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UA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7A6B42-2A61-4021-84CD-2CDA4AAA856E}"/>
              </a:ext>
            </a:extLst>
          </p:cNvPr>
          <p:cNvSpPr txBox="1"/>
          <p:nvPr/>
        </p:nvSpPr>
        <p:spPr>
          <a:xfrm>
            <a:off x="1759789" y="1898136"/>
            <a:ext cx="770985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Роль управлінської звітності в інформаційному розвитку компанії</a:t>
            </a:r>
            <a:endParaRPr lang="ru-UA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A83507-B31C-4243-8F68-B39EA780AF74}"/>
              </a:ext>
            </a:extLst>
          </p:cNvPr>
          <p:cNvSpPr txBox="1"/>
          <p:nvPr/>
        </p:nvSpPr>
        <p:spPr>
          <a:xfrm>
            <a:off x="1586111" y="4360153"/>
            <a:ext cx="5831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dirty="0">
                <a:solidFill>
                  <a:srgbClr val="002060"/>
                </a:solidFill>
              </a:rPr>
              <a:t>Марина Трубайчук</a:t>
            </a:r>
            <a:br>
              <a:rPr lang="uk-UA" dirty="0">
                <a:solidFill>
                  <a:srgbClr val="002060"/>
                </a:solidFill>
              </a:rPr>
            </a:br>
            <a:r>
              <a:rPr lang="uk-UA" i="1" dirty="0">
                <a:solidFill>
                  <a:srgbClr val="002060"/>
                </a:solidFill>
              </a:rPr>
              <a:t>Фінансовий радник – відділ фінансового планування та аналізу </a:t>
            </a:r>
            <a:br>
              <a:rPr lang="uk-UA" i="1" dirty="0">
                <a:solidFill>
                  <a:srgbClr val="002060"/>
                </a:solidFill>
              </a:rPr>
            </a:br>
            <a:r>
              <a:rPr lang="en-US" i="1" dirty="0">
                <a:solidFill>
                  <a:srgbClr val="002060"/>
                </a:solidFill>
              </a:rPr>
              <a:t>Dell</a:t>
            </a:r>
            <a:r>
              <a:rPr lang="uk-UA" i="1" dirty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002060"/>
                </a:solidFill>
              </a:rPr>
              <a:t>Technologies</a:t>
            </a:r>
          </a:p>
        </p:txBody>
      </p:sp>
    </p:spTree>
    <p:extLst>
      <p:ext uri="{BB962C8B-B14F-4D97-AF65-F5344CB8AC3E}">
        <p14:creationId xmlns:p14="http://schemas.microsoft.com/office/powerpoint/2010/main" val="86465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21B5EDC-5485-4264-891C-5B291E539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E7ADA758-6D6A-4E4E-88F7-1B5038A0E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45156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D7C53C-B0E3-427C-B58C-BBF279079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68958" y="-68957"/>
            <a:ext cx="6858001" cy="6995918"/>
          </a:xfrm>
          <a:custGeom>
            <a:avLst/>
            <a:gdLst>
              <a:gd name="connsiteX0" fmla="*/ 6858001 w 6858001"/>
              <a:gd name="connsiteY0" fmla="*/ 1344715 h 6995918"/>
              <a:gd name="connsiteX1" fmla="*/ 6858001 w 6858001"/>
              <a:gd name="connsiteY1" fmla="*/ 1177 h 6995918"/>
              <a:gd name="connsiteX2" fmla="*/ 6702324 w 6858001"/>
              <a:gd name="connsiteY2" fmla="*/ 26222 h 6995918"/>
              <a:gd name="connsiteX3" fmla="*/ 6547333 w 6858001"/>
              <a:gd name="connsiteY3" fmla="*/ 50091 h 6995918"/>
              <a:gd name="connsiteX4" fmla="*/ 6391657 w 6858001"/>
              <a:gd name="connsiteY4" fmla="*/ 73455 h 6995918"/>
              <a:gd name="connsiteX5" fmla="*/ 6235294 w 6858001"/>
              <a:gd name="connsiteY5" fmla="*/ 93458 h 6995918"/>
              <a:gd name="connsiteX6" fmla="*/ 6079618 w 6858001"/>
              <a:gd name="connsiteY6" fmla="*/ 113629 h 6995918"/>
              <a:gd name="connsiteX7" fmla="*/ 5923255 w 6858001"/>
              <a:gd name="connsiteY7" fmla="*/ 132455 h 6995918"/>
              <a:gd name="connsiteX8" fmla="*/ 5768950 w 6858001"/>
              <a:gd name="connsiteY8" fmla="*/ 148591 h 6995918"/>
              <a:gd name="connsiteX9" fmla="*/ 5612588 w 6858001"/>
              <a:gd name="connsiteY9" fmla="*/ 163887 h 6995918"/>
              <a:gd name="connsiteX10" fmla="*/ 5456911 w 6858001"/>
              <a:gd name="connsiteY10" fmla="*/ 177839 h 6995918"/>
              <a:gd name="connsiteX11" fmla="*/ 5303978 w 6858001"/>
              <a:gd name="connsiteY11" fmla="*/ 189941 h 6995918"/>
              <a:gd name="connsiteX12" fmla="*/ 5148987 w 6858001"/>
              <a:gd name="connsiteY12" fmla="*/ 202044 h 6995918"/>
              <a:gd name="connsiteX13" fmla="*/ 4996054 w 6858001"/>
              <a:gd name="connsiteY13" fmla="*/ 212129 h 6995918"/>
              <a:gd name="connsiteX14" fmla="*/ 4843120 w 6858001"/>
              <a:gd name="connsiteY14" fmla="*/ 220029 h 6995918"/>
              <a:gd name="connsiteX15" fmla="*/ 4690873 w 6858001"/>
              <a:gd name="connsiteY15" fmla="*/ 228266 h 6995918"/>
              <a:gd name="connsiteX16" fmla="*/ 4539997 w 6858001"/>
              <a:gd name="connsiteY16" fmla="*/ 235157 h 6995918"/>
              <a:gd name="connsiteX17" fmla="*/ 4390492 w 6858001"/>
              <a:gd name="connsiteY17" fmla="*/ 240032 h 6995918"/>
              <a:gd name="connsiteX18" fmla="*/ 4240988 w 6858001"/>
              <a:gd name="connsiteY18" fmla="*/ 244234 h 6995918"/>
              <a:gd name="connsiteX19" fmla="*/ 4092855 w 6858001"/>
              <a:gd name="connsiteY19" fmla="*/ 248268 h 6995918"/>
              <a:gd name="connsiteX20" fmla="*/ 3946780 w 6858001"/>
              <a:gd name="connsiteY20" fmla="*/ 250117 h 6995918"/>
              <a:gd name="connsiteX21" fmla="*/ 3800704 w 6858001"/>
              <a:gd name="connsiteY21" fmla="*/ 252134 h 6995918"/>
              <a:gd name="connsiteX22" fmla="*/ 3656686 w 6858001"/>
              <a:gd name="connsiteY22" fmla="*/ 253143 h 6995918"/>
              <a:gd name="connsiteX23" fmla="*/ 3514040 w 6858001"/>
              <a:gd name="connsiteY23" fmla="*/ 252134 h 6995918"/>
              <a:gd name="connsiteX24" fmla="*/ 3372765 w 6858001"/>
              <a:gd name="connsiteY24" fmla="*/ 252134 h 6995918"/>
              <a:gd name="connsiteX25" fmla="*/ 3232862 w 6858001"/>
              <a:gd name="connsiteY25" fmla="*/ 250117 h 6995918"/>
              <a:gd name="connsiteX26" fmla="*/ 3095702 w 6858001"/>
              <a:gd name="connsiteY26" fmla="*/ 247092 h 6995918"/>
              <a:gd name="connsiteX27" fmla="*/ 2959914 w 6858001"/>
              <a:gd name="connsiteY27" fmla="*/ 244234 h 6995918"/>
              <a:gd name="connsiteX28" fmla="*/ 2826868 w 6858001"/>
              <a:gd name="connsiteY28" fmla="*/ 241040 h 6995918"/>
              <a:gd name="connsiteX29" fmla="*/ 2694509 w 6858001"/>
              <a:gd name="connsiteY29" fmla="*/ 236166 h 6995918"/>
              <a:gd name="connsiteX30" fmla="*/ 2564208 w 6858001"/>
              <a:gd name="connsiteY30" fmla="*/ 230955 h 6995918"/>
              <a:gd name="connsiteX31" fmla="*/ 2436649 w 6858001"/>
              <a:gd name="connsiteY31" fmla="*/ 226249 h 6995918"/>
              <a:gd name="connsiteX32" fmla="*/ 2187703 w 6858001"/>
              <a:gd name="connsiteY32" fmla="*/ 212969 h 6995918"/>
              <a:gd name="connsiteX33" fmla="*/ 1949045 w 6858001"/>
              <a:gd name="connsiteY33" fmla="*/ 198850 h 6995918"/>
              <a:gd name="connsiteX34" fmla="*/ 1719988 w 6858001"/>
              <a:gd name="connsiteY34" fmla="*/ 184058 h 6995918"/>
              <a:gd name="connsiteX35" fmla="*/ 1503275 w 6858001"/>
              <a:gd name="connsiteY35" fmla="*/ 167753 h 6995918"/>
              <a:gd name="connsiteX36" fmla="*/ 1296163 w 6858001"/>
              <a:gd name="connsiteY36" fmla="*/ 150776 h 6995918"/>
              <a:gd name="connsiteX37" fmla="*/ 1104139 w 6858001"/>
              <a:gd name="connsiteY37" fmla="*/ 132455 h 6995918"/>
              <a:gd name="connsiteX38" fmla="*/ 923774 w 6858001"/>
              <a:gd name="connsiteY38" fmla="*/ 114469 h 6995918"/>
              <a:gd name="connsiteX39" fmla="*/ 757810 w 6858001"/>
              <a:gd name="connsiteY39" fmla="*/ 96484 h 6995918"/>
              <a:gd name="connsiteX40" fmla="*/ 605563 w 6858001"/>
              <a:gd name="connsiteY40" fmla="*/ 79507 h 6995918"/>
              <a:gd name="connsiteX41" fmla="*/ 470460 w 6858001"/>
              <a:gd name="connsiteY41" fmla="*/ 63370 h 6995918"/>
              <a:gd name="connsiteX42" fmla="*/ 348388 w 6858001"/>
              <a:gd name="connsiteY42" fmla="*/ 48074 h 6995918"/>
              <a:gd name="connsiteX43" fmla="*/ 245518 w 6858001"/>
              <a:gd name="connsiteY43" fmla="*/ 35299 h 6995918"/>
              <a:gd name="connsiteX44" fmla="*/ 159107 w 6858001"/>
              <a:gd name="connsiteY44" fmla="*/ 23197 h 6995918"/>
              <a:gd name="connsiteX45" fmla="*/ 40463 w 6858001"/>
              <a:gd name="connsiteY45" fmla="*/ 5883 h 6995918"/>
              <a:gd name="connsiteX46" fmla="*/ 1 w 6858001"/>
              <a:gd name="connsiteY46" fmla="*/ 0 h 6995918"/>
              <a:gd name="connsiteX47" fmla="*/ 1 w 6858001"/>
              <a:gd name="connsiteY47" fmla="*/ 905354 h 6995918"/>
              <a:gd name="connsiteX48" fmla="*/ 0 w 6858001"/>
              <a:gd name="connsiteY48" fmla="*/ 905354 h 6995918"/>
              <a:gd name="connsiteX49" fmla="*/ 0 w 6858001"/>
              <a:gd name="connsiteY49" fmla="*/ 6995918 h 6995918"/>
              <a:gd name="connsiteX50" fmla="*/ 6858000 w 6858001"/>
              <a:gd name="connsiteY50" fmla="*/ 6995918 h 6995918"/>
              <a:gd name="connsiteX51" fmla="*/ 6858000 w 6858001"/>
              <a:gd name="connsiteY51" fmla="*/ 1344715 h 699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95918">
                <a:moveTo>
                  <a:pt x="6858001" y="1344715"/>
                </a:moveTo>
                <a:lnTo>
                  <a:pt x="6858001" y="1177"/>
                </a:lnTo>
                <a:lnTo>
                  <a:pt x="6702324" y="26222"/>
                </a:lnTo>
                <a:lnTo>
                  <a:pt x="6547333" y="50091"/>
                </a:lnTo>
                <a:lnTo>
                  <a:pt x="6391657" y="73455"/>
                </a:lnTo>
                <a:lnTo>
                  <a:pt x="6235294" y="93458"/>
                </a:lnTo>
                <a:lnTo>
                  <a:pt x="6079618" y="113629"/>
                </a:lnTo>
                <a:lnTo>
                  <a:pt x="5923255" y="132455"/>
                </a:lnTo>
                <a:lnTo>
                  <a:pt x="5768950" y="148591"/>
                </a:lnTo>
                <a:lnTo>
                  <a:pt x="5612588" y="163887"/>
                </a:lnTo>
                <a:lnTo>
                  <a:pt x="5456911" y="177839"/>
                </a:lnTo>
                <a:lnTo>
                  <a:pt x="5303978" y="189941"/>
                </a:lnTo>
                <a:lnTo>
                  <a:pt x="5148987" y="202044"/>
                </a:lnTo>
                <a:lnTo>
                  <a:pt x="4996054" y="212129"/>
                </a:lnTo>
                <a:lnTo>
                  <a:pt x="4843120" y="220029"/>
                </a:lnTo>
                <a:lnTo>
                  <a:pt x="4690873" y="228266"/>
                </a:lnTo>
                <a:lnTo>
                  <a:pt x="4539997" y="235157"/>
                </a:lnTo>
                <a:lnTo>
                  <a:pt x="4390492" y="240032"/>
                </a:lnTo>
                <a:lnTo>
                  <a:pt x="4240988" y="244234"/>
                </a:lnTo>
                <a:lnTo>
                  <a:pt x="4092855" y="248268"/>
                </a:lnTo>
                <a:lnTo>
                  <a:pt x="3946780" y="250117"/>
                </a:lnTo>
                <a:lnTo>
                  <a:pt x="3800704" y="252134"/>
                </a:lnTo>
                <a:lnTo>
                  <a:pt x="3656686" y="253143"/>
                </a:lnTo>
                <a:lnTo>
                  <a:pt x="3514040" y="252134"/>
                </a:lnTo>
                <a:lnTo>
                  <a:pt x="3372765" y="252134"/>
                </a:lnTo>
                <a:lnTo>
                  <a:pt x="3232862" y="250117"/>
                </a:lnTo>
                <a:lnTo>
                  <a:pt x="3095702" y="247092"/>
                </a:lnTo>
                <a:lnTo>
                  <a:pt x="2959914" y="244234"/>
                </a:lnTo>
                <a:lnTo>
                  <a:pt x="2826868" y="241040"/>
                </a:lnTo>
                <a:lnTo>
                  <a:pt x="2694509" y="236166"/>
                </a:lnTo>
                <a:lnTo>
                  <a:pt x="2564208" y="230955"/>
                </a:lnTo>
                <a:lnTo>
                  <a:pt x="2436649" y="226249"/>
                </a:lnTo>
                <a:lnTo>
                  <a:pt x="2187703" y="212969"/>
                </a:lnTo>
                <a:lnTo>
                  <a:pt x="1949045" y="198850"/>
                </a:lnTo>
                <a:lnTo>
                  <a:pt x="1719988" y="184058"/>
                </a:lnTo>
                <a:lnTo>
                  <a:pt x="1503275" y="167753"/>
                </a:lnTo>
                <a:lnTo>
                  <a:pt x="1296163" y="150776"/>
                </a:lnTo>
                <a:lnTo>
                  <a:pt x="1104139" y="132455"/>
                </a:lnTo>
                <a:lnTo>
                  <a:pt x="923774" y="114469"/>
                </a:lnTo>
                <a:lnTo>
                  <a:pt x="757810" y="96484"/>
                </a:lnTo>
                <a:lnTo>
                  <a:pt x="605563" y="79507"/>
                </a:lnTo>
                <a:lnTo>
                  <a:pt x="470460" y="63370"/>
                </a:lnTo>
                <a:lnTo>
                  <a:pt x="348388" y="48074"/>
                </a:lnTo>
                <a:lnTo>
                  <a:pt x="245518" y="35299"/>
                </a:lnTo>
                <a:lnTo>
                  <a:pt x="159107" y="23197"/>
                </a:lnTo>
                <a:lnTo>
                  <a:pt x="40463" y="5883"/>
                </a:lnTo>
                <a:lnTo>
                  <a:pt x="1" y="0"/>
                </a:lnTo>
                <a:lnTo>
                  <a:pt x="1" y="905354"/>
                </a:lnTo>
                <a:lnTo>
                  <a:pt x="0" y="905354"/>
                </a:lnTo>
                <a:lnTo>
                  <a:pt x="0" y="6995918"/>
                </a:lnTo>
                <a:lnTo>
                  <a:pt x="6858000" y="6995918"/>
                </a:lnTo>
                <a:lnTo>
                  <a:pt x="6858000" y="13447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8EFBF-B9AA-C5C0-8824-D4E488345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6423" y="1463849"/>
            <a:ext cx="4208206" cy="5111762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uk-UA" sz="2400" b="1" dirty="0">
                <a:solidFill>
                  <a:schemeClr val="tx1"/>
                </a:solidFill>
              </a:rPr>
              <a:t>Зміст:</a:t>
            </a:r>
          </a:p>
          <a:p>
            <a:pPr>
              <a:spcBef>
                <a:spcPts val="600"/>
              </a:spcBef>
            </a:pPr>
            <a:endParaRPr lang="uk-UA" sz="2400" b="1" dirty="0">
              <a:solidFill>
                <a:schemeClr val="tx1"/>
              </a:solidFill>
            </a:endParaRP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uk-UA" sz="24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Про Доповідача</a:t>
            </a: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uk-UA" sz="24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Управлінська звітність та її приклади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(</a:t>
            </a:r>
            <a:r>
              <a:rPr lang="uk-UA" sz="24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числа образні)</a:t>
            </a: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uk-UA" sz="24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Висновки</a:t>
            </a:r>
            <a:endParaRPr lang="en-US" sz="24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 </a:t>
            </a:r>
            <a:endParaRPr lang="uk-UA" sz="24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uk-U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9F0637-8978-EB74-C297-64F679D69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786" y="1181094"/>
            <a:ext cx="5621584" cy="436060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4600" b="1" dirty="0">
                <a:solidFill>
                  <a:schemeClr val="bg1"/>
                </a:solidFill>
              </a:rPr>
              <a:t>Роль управлінської звітності в інформаційному розвитку компанії</a:t>
            </a:r>
            <a:endParaRPr lang="en-US" sz="4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92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5A4E-85E4-454F-5815-2EBFD8B8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19417"/>
          </a:xfrm>
          <a:solidFill>
            <a:schemeClr val="bg1"/>
          </a:solidFill>
        </p:spPr>
        <p:txBody>
          <a:bodyPr/>
          <a:lstStyle/>
          <a:p>
            <a:r>
              <a:rPr lang="uk-UA" b="1" dirty="0"/>
              <a:t>Про МЕНЕ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36117-48A0-F524-E570-81C8722CC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187" y="3658176"/>
            <a:ext cx="5386866" cy="291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Освіта: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bg1"/>
                </a:solidFill>
              </a:rPr>
              <a:t>- </a:t>
            </a:r>
            <a:r>
              <a:rPr lang="en-US" sz="1400" dirty="0">
                <a:solidFill>
                  <a:schemeClr val="bg1"/>
                </a:solidFill>
              </a:rPr>
              <a:t>CIMA (Chartered Institute of Management Accountants)</a:t>
            </a:r>
            <a:r>
              <a:rPr lang="uk-UA" sz="1400" dirty="0">
                <a:solidFill>
                  <a:schemeClr val="bg1"/>
                </a:solidFill>
              </a:rPr>
              <a:t> - </a:t>
            </a:r>
            <a:r>
              <a:rPr lang="ru-RU" sz="1400" dirty="0">
                <a:solidFill>
                  <a:schemeClr val="bg1"/>
                </a:solidFill>
              </a:rPr>
              <a:t>Інститут дипломованих бухгалтерів управлінського обліку</a:t>
            </a:r>
            <a:r>
              <a:rPr lang="en-US" sz="1400" dirty="0">
                <a:solidFill>
                  <a:schemeClr val="bg1"/>
                </a:solidFill>
              </a:rPr>
              <a:t> - </a:t>
            </a:r>
            <a:r>
              <a:rPr lang="uk-UA" sz="1400" dirty="0">
                <a:solidFill>
                  <a:schemeClr val="bg1"/>
                </a:solidFill>
              </a:rPr>
              <a:t>зараз</a:t>
            </a:r>
          </a:p>
          <a:p>
            <a:pPr marL="0" indent="0">
              <a:buNone/>
            </a:pPr>
            <a:r>
              <a:rPr lang="uk-UA" sz="1400" dirty="0">
                <a:solidFill>
                  <a:schemeClr val="bg1"/>
                </a:solidFill>
              </a:rPr>
              <a:t>- Ступінь магістра по спеціальності «Міжнародні Фінанси» - Економічний університет в Братиславі – 2015-2017</a:t>
            </a:r>
          </a:p>
          <a:p>
            <a:pPr marL="0" indent="0">
              <a:buNone/>
            </a:pPr>
            <a:r>
              <a:rPr lang="uk-UA" sz="1400" dirty="0">
                <a:solidFill>
                  <a:schemeClr val="bg1"/>
                </a:solidFill>
              </a:rPr>
              <a:t>- Ступінь бакалавра по спецільності «Облік та аудит» - УДУФМТ (КНТЕУ) – 2011-2015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Education - Free education icons">
            <a:extLst>
              <a:ext uri="{FF2B5EF4-FFF2-40B4-BE49-F238E27FC236}">
                <a16:creationId xmlns:a16="http://schemas.microsoft.com/office/drawing/2014/main" id="{B2C7E447-3926-C436-8796-FF681C2C7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046" y="1537029"/>
            <a:ext cx="2121147" cy="212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08505B8-A9C9-4E1B-377F-EA8B8F956582}"/>
              </a:ext>
            </a:extLst>
          </p:cNvPr>
          <p:cNvSpPr txBox="1">
            <a:spLocks/>
          </p:cNvSpPr>
          <p:nvPr/>
        </p:nvSpPr>
        <p:spPr>
          <a:xfrm>
            <a:off x="6172351" y="3341594"/>
            <a:ext cx="5386866" cy="3230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uk-UA" sz="1800" dirty="0">
              <a:solidFill>
                <a:schemeClr val="bg1"/>
              </a:solidFill>
            </a:endParaRPr>
          </a:p>
          <a:p>
            <a:pPr marL="0" indent="0">
              <a:buFont typeface="Wingdings 3" charset="2"/>
              <a:buNone/>
            </a:pPr>
            <a:r>
              <a:rPr lang="uk-UA" sz="1800" b="1" dirty="0">
                <a:solidFill>
                  <a:schemeClr val="bg1"/>
                </a:solidFill>
              </a:rPr>
              <a:t>Досвід роботи:</a:t>
            </a:r>
          </a:p>
          <a:p>
            <a:pPr marL="0" indent="0">
              <a:buFont typeface="Wingdings 3" charset="2"/>
              <a:buNone/>
            </a:pPr>
            <a:r>
              <a:rPr lang="en-US" sz="1400" dirty="0">
                <a:solidFill>
                  <a:schemeClr val="bg1"/>
                </a:solidFill>
              </a:rPr>
              <a:t>Dell Technologies</a:t>
            </a:r>
            <a:r>
              <a:rPr lang="uk-UA" sz="1400" dirty="0">
                <a:solidFill>
                  <a:schemeClr val="bg1"/>
                </a:solidFill>
              </a:rPr>
              <a:t> (Братислава, Словаччина) – 2016 – зараз</a:t>
            </a:r>
          </a:p>
          <a:p>
            <a:pPr marL="0" indent="0">
              <a:buFont typeface="Wingdings 3" charset="2"/>
              <a:buNone/>
            </a:pPr>
            <a:r>
              <a:rPr lang="uk-UA" sz="1400" dirty="0">
                <a:solidFill>
                  <a:schemeClr val="bg1"/>
                </a:solidFill>
              </a:rPr>
              <a:t>Фінансове планування та аналіз доходів – 2022 – зараз</a:t>
            </a:r>
          </a:p>
          <a:p>
            <a:pPr marL="0" indent="0">
              <a:buFont typeface="Wingdings 3" charset="2"/>
              <a:buNone/>
            </a:pPr>
            <a:r>
              <a:rPr lang="uk-UA" sz="1400" dirty="0">
                <a:solidFill>
                  <a:schemeClr val="bg1"/>
                </a:solidFill>
              </a:rPr>
              <a:t>Фінансове планування та аналіз операціних витрат (Франція) – 2020 – 2022</a:t>
            </a:r>
          </a:p>
          <a:p>
            <a:pPr marL="0" indent="0">
              <a:buFont typeface="Wingdings 3" charset="2"/>
              <a:buNone/>
            </a:pPr>
            <a:r>
              <a:rPr lang="uk-UA" sz="1400" dirty="0">
                <a:solidFill>
                  <a:schemeClr val="bg1"/>
                </a:solidFill>
              </a:rPr>
              <a:t>Фінансова ротаційна програма – 2017-2020</a:t>
            </a:r>
          </a:p>
          <a:p>
            <a:pPr marL="0" indent="0">
              <a:buFont typeface="Wingdings 3" charset="2"/>
              <a:buNone/>
            </a:pPr>
            <a:r>
              <a:rPr lang="uk-UA" sz="1400" i="1" dirty="0">
                <a:solidFill>
                  <a:schemeClr val="bg1"/>
                </a:solidFill>
              </a:rPr>
              <a:t>(Фінансовий контроль та ціноутворення, облік доходів, трансферне ціноутворення)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 descr="Work Svg Png Icon Free Download (#189068) - OnlineWebFonts.COM">
            <a:extLst>
              <a:ext uri="{FF2B5EF4-FFF2-40B4-BE49-F238E27FC236}">
                <a16:creationId xmlns:a16="http://schemas.microsoft.com/office/drawing/2014/main" id="{668FD952-6BBD-B2C1-46C7-B31B44547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210" y="1537029"/>
            <a:ext cx="2121147" cy="212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31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5A4E-85E4-454F-5815-2EBFD8B8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172"/>
          </a:xfrm>
          <a:solidFill>
            <a:schemeClr val="bg1"/>
          </a:solidFill>
        </p:spPr>
        <p:txBody>
          <a:bodyPr/>
          <a:lstStyle/>
          <a:p>
            <a:r>
              <a:rPr lang="uk-UA" sz="44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Управлінська звітність та її приклади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63524B-0CCE-06FD-D98C-94C98C9EC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759" y="1518431"/>
            <a:ext cx="10502118" cy="450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b="1" dirty="0">
                <a:solidFill>
                  <a:schemeClr val="bg1"/>
                </a:solidFill>
              </a:rPr>
              <a:t>Управлінська звітність </a:t>
            </a:r>
            <a:r>
              <a:rPr lang="uk-UA" sz="1600" dirty="0">
                <a:solidFill>
                  <a:schemeClr val="bg1"/>
                </a:solidFill>
              </a:rPr>
              <a:t>–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uk-UA" sz="1600" dirty="0">
                <a:solidFill>
                  <a:schemeClr val="bg1"/>
                </a:solidFill>
              </a:rPr>
              <a:t>формування звітів, які допомагають керівництву в прийнятті рішень.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050" name="Picture 2" descr="Definition Icon Images – Browse 83,104 Stock Photos, Vectors, and Video |  Adobe Stock">
            <a:extLst>
              <a:ext uri="{FF2B5EF4-FFF2-40B4-BE49-F238E27FC236}">
                <a16:creationId xmlns:a16="http://schemas.microsoft.com/office/drawing/2014/main" id="{986C4978-DF0E-15C6-467A-4BC70E85D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72" y="1350065"/>
            <a:ext cx="728800" cy="7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A5D6AC7-2853-DB7A-BBC6-1D742D50FC23}"/>
              </a:ext>
            </a:extLst>
          </p:cNvPr>
          <p:cNvSpPr/>
          <p:nvPr/>
        </p:nvSpPr>
        <p:spPr>
          <a:xfrm>
            <a:off x="364385" y="1350065"/>
            <a:ext cx="11463230" cy="81491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DF2D1-38EC-1B53-CFF1-470FFCDC25BD}"/>
              </a:ext>
            </a:extLst>
          </p:cNvPr>
          <p:cNvSpPr txBox="1"/>
          <p:nvPr/>
        </p:nvSpPr>
        <p:spPr>
          <a:xfrm>
            <a:off x="7296540" y="2262516"/>
            <a:ext cx="195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/>
              <a:t>*</a:t>
            </a:r>
            <a:endParaRPr lang="en-US" sz="9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A86470-55DA-EFC9-DC5E-68B2D65D9D7D}"/>
              </a:ext>
            </a:extLst>
          </p:cNvPr>
          <p:cNvGrpSpPr/>
          <p:nvPr/>
        </p:nvGrpSpPr>
        <p:grpSpPr>
          <a:xfrm>
            <a:off x="1241713" y="2861694"/>
            <a:ext cx="9512425" cy="3229231"/>
            <a:chOff x="1241713" y="2861694"/>
            <a:chExt cx="9512425" cy="322923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8D3AF38-6B44-2B37-89FB-4BB4DBD08BEA}"/>
                </a:ext>
              </a:extLst>
            </p:cNvPr>
            <p:cNvSpPr/>
            <p:nvPr/>
          </p:nvSpPr>
          <p:spPr>
            <a:xfrm>
              <a:off x="3131504" y="5108713"/>
              <a:ext cx="1977209" cy="98221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/>
                <a:t>Прогнозування</a:t>
              </a:r>
              <a:endParaRPr lang="en-US" b="1" dirty="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EBC8CD5-F666-832C-28DA-52740CDFAE8C}"/>
                </a:ext>
              </a:extLst>
            </p:cNvPr>
            <p:cNvGrpSpPr/>
            <p:nvPr/>
          </p:nvGrpSpPr>
          <p:grpSpPr>
            <a:xfrm>
              <a:off x="1241713" y="2861694"/>
              <a:ext cx="9512425" cy="3229231"/>
              <a:chOff x="1241713" y="2861694"/>
              <a:chExt cx="9512425" cy="3229231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0BF866E7-2800-B0FB-9F88-9437763285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6609" y="2872409"/>
                <a:ext cx="7523922" cy="0"/>
              </a:xfrm>
              <a:prstGeom prst="line">
                <a:avLst/>
              </a:prstGeom>
              <a:ln w="28575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711BDDA-0D4E-0E26-C3B6-FD48FAA829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86609" y="2872409"/>
                <a:ext cx="0" cy="904461"/>
              </a:xfrm>
              <a:prstGeom prst="line">
                <a:avLst/>
              </a:prstGeom>
              <a:ln w="28575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A53CB35-3C9F-1C33-2E0E-0E03F70F066D}"/>
                  </a:ext>
                </a:extLst>
              </p:cNvPr>
              <p:cNvSpPr/>
              <p:nvPr/>
            </p:nvSpPr>
            <p:spPr>
              <a:xfrm>
                <a:off x="1241713" y="3776870"/>
                <a:ext cx="1889791" cy="9822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dirty="0"/>
                  <a:t>Планування</a:t>
                </a:r>
                <a:endParaRPr lang="en-US" b="1" dirty="0"/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504FF44-2354-D2FC-982F-1A02577B43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76400" y="2872409"/>
                <a:ext cx="0" cy="2236304"/>
              </a:xfrm>
              <a:prstGeom prst="line">
                <a:avLst/>
              </a:prstGeom>
              <a:ln w="28575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C11C25B-8454-4D4A-26C8-096E6E846633}"/>
                  </a:ext>
                </a:extLst>
              </p:cNvPr>
              <p:cNvSpPr/>
              <p:nvPr/>
            </p:nvSpPr>
            <p:spPr>
              <a:xfrm>
                <a:off x="4860567" y="3766155"/>
                <a:ext cx="1889791" cy="9822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dirty="0"/>
                  <a:t>Аналіз результатів</a:t>
                </a:r>
                <a:endParaRPr lang="en-US" b="1" dirty="0"/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C59DA5A-13E2-9821-B4C7-B93876E1A57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98836" y="2861694"/>
                <a:ext cx="0" cy="904461"/>
              </a:xfrm>
              <a:prstGeom prst="line">
                <a:avLst/>
              </a:prstGeom>
              <a:ln w="28575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9EBCFB7B-8C53-E9AE-E772-FEDCEF30B9A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95254" y="2872409"/>
                <a:ext cx="0" cy="2236304"/>
              </a:xfrm>
              <a:prstGeom prst="line">
                <a:avLst/>
              </a:prstGeom>
              <a:ln w="28575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FABC278-9731-C202-616E-0607140EBC14}"/>
                  </a:ext>
                </a:extLst>
              </p:cNvPr>
              <p:cNvSpPr/>
              <p:nvPr/>
            </p:nvSpPr>
            <p:spPr>
              <a:xfrm>
                <a:off x="6750358" y="5108713"/>
                <a:ext cx="1889791" cy="9822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dirty="0"/>
                  <a:t>Дисперсійний аналіз</a:t>
                </a:r>
                <a:endParaRPr lang="en-US" b="1" dirty="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57EDA8A-ADA3-065D-4E42-1BBB30852DCF}"/>
                  </a:ext>
                </a:extLst>
              </p:cNvPr>
              <p:cNvSpPr/>
              <p:nvPr/>
            </p:nvSpPr>
            <p:spPr>
              <a:xfrm>
                <a:off x="8772262" y="3776870"/>
                <a:ext cx="1981876" cy="9822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dirty="0"/>
                  <a:t>Бюджетування</a:t>
                </a:r>
                <a:endParaRPr lang="en-US" b="1" dirty="0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B145BB8-F1BE-A1DF-A18E-255B2F37A8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0531" y="2872409"/>
                <a:ext cx="0" cy="904461"/>
              </a:xfrm>
              <a:prstGeom prst="line">
                <a:avLst/>
              </a:prstGeom>
              <a:ln w="28575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1676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5A4E-85E4-454F-5815-2EBFD8B8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172"/>
          </a:xfrm>
          <a:solidFill>
            <a:schemeClr val="bg1"/>
          </a:solidFill>
        </p:spPr>
        <p:txBody>
          <a:bodyPr/>
          <a:lstStyle/>
          <a:p>
            <a:r>
              <a:rPr lang="uk-UA" sz="44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Приклад управлінської звітності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747741-1A15-FFD5-319B-67050E186258}"/>
              </a:ext>
            </a:extLst>
          </p:cNvPr>
          <p:cNvSpPr txBox="1"/>
          <p:nvPr/>
        </p:nvSpPr>
        <p:spPr>
          <a:xfrm>
            <a:off x="928698" y="6125340"/>
            <a:ext cx="1033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chemeClr val="bg1"/>
                </a:solidFill>
                <a:effectLst/>
                <a:latin typeface="Century Gothic (Headings)"/>
                <a:ea typeface="DengXian" panose="02010600030101010101" pitchFamily="2" charset="-122"/>
                <a:cs typeface="Times New Roman" panose="02020603050405020304" pitchFamily="18" charset="0"/>
              </a:rPr>
              <a:t>*Сценарії визначаються з допомогою комерційного відділу та інформації, яка їм відома з приводу контрактів, угод, зобов</a:t>
            </a:r>
            <a:r>
              <a:rPr lang="en-US" sz="1400" dirty="0">
                <a:solidFill>
                  <a:schemeClr val="bg1"/>
                </a:solidFill>
                <a:latin typeface="Century Gothic (Headings)"/>
                <a:ea typeface="DengXian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uk-UA" sz="1400" dirty="0">
                <a:solidFill>
                  <a:schemeClr val="bg1"/>
                </a:solidFill>
                <a:effectLst/>
                <a:latin typeface="Century Gothic (Headings)"/>
                <a:ea typeface="DengXian" panose="02010600030101010101" pitchFamily="2" charset="-122"/>
                <a:cs typeface="Times New Roman" panose="02020603050405020304" pitchFamily="18" charset="0"/>
              </a:rPr>
              <a:t>язань, переговорів з клієнтами/покупцями продуктів </a:t>
            </a:r>
            <a:r>
              <a:rPr lang="en-US" sz="1400" dirty="0">
                <a:solidFill>
                  <a:schemeClr val="bg1"/>
                </a:solidFill>
                <a:effectLst/>
                <a:latin typeface="Century Gothic (Headings)"/>
                <a:ea typeface="DengXian" panose="02010600030101010101" pitchFamily="2" charset="-122"/>
                <a:cs typeface="Times New Roman" panose="02020603050405020304" pitchFamily="18" charset="0"/>
              </a:rPr>
              <a:t>Dell</a:t>
            </a:r>
            <a:r>
              <a:rPr lang="uk-UA" sz="1400" dirty="0">
                <a:solidFill>
                  <a:schemeClr val="bg1"/>
                </a:solidFill>
                <a:effectLst/>
                <a:latin typeface="Century Gothic (Headings)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US" sz="1400" dirty="0">
              <a:solidFill>
                <a:schemeClr val="bg1"/>
              </a:solidFill>
              <a:effectLst/>
              <a:latin typeface="Century Gothic (Headings)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DF2D1-38EC-1B53-CFF1-470FFCDC25BD}"/>
              </a:ext>
            </a:extLst>
          </p:cNvPr>
          <p:cNvSpPr txBox="1"/>
          <p:nvPr/>
        </p:nvSpPr>
        <p:spPr>
          <a:xfrm>
            <a:off x="7296540" y="2262516"/>
            <a:ext cx="195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/>
              <a:t>*</a:t>
            </a:r>
            <a:endParaRPr lang="en-US" sz="9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F87B2C6-AE6C-9734-3147-A2988B2A70BF}"/>
              </a:ext>
            </a:extLst>
          </p:cNvPr>
          <p:cNvGrpSpPr/>
          <p:nvPr/>
        </p:nvGrpSpPr>
        <p:grpSpPr>
          <a:xfrm>
            <a:off x="928698" y="1378652"/>
            <a:ext cx="10334603" cy="4386044"/>
            <a:chOff x="220754" y="1309078"/>
            <a:chExt cx="8732131" cy="400509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D91C2A9-4BE0-4B82-A65B-A5BDA34B1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0754" y="1309078"/>
              <a:ext cx="8732131" cy="4005092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811B8B4-40D6-20D6-439E-80E8B70651DA}"/>
                </a:ext>
              </a:extLst>
            </p:cNvPr>
            <p:cNvSpPr/>
            <p:nvPr/>
          </p:nvSpPr>
          <p:spPr>
            <a:xfrm>
              <a:off x="1499954" y="1410726"/>
              <a:ext cx="566530" cy="3903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669BA3-8FA0-9441-0DFB-8118A54B340F}"/>
                </a:ext>
              </a:extLst>
            </p:cNvPr>
            <p:cNvSpPr/>
            <p:nvPr/>
          </p:nvSpPr>
          <p:spPr>
            <a:xfrm>
              <a:off x="2149310" y="1410726"/>
              <a:ext cx="2252870" cy="3903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86356DD-C9F6-C8F2-878F-A763D06D6017}"/>
                </a:ext>
              </a:extLst>
            </p:cNvPr>
            <p:cNvSpPr/>
            <p:nvPr/>
          </p:nvSpPr>
          <p:spPr>
            <a:xfrm>
              <a:off x="4488319" y="1309078"/>
              <a:ext cx="4464566" cy="400509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B65076C-E301-2199-D487-A1A7982174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99260" y="4239418"/>
              <a:ext cx="218944" cy="926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667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5A4E-85E4-454F-5815-2EBFD8B8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886200" cy="6857999"/>
          </a:xfrm>
          <a:solidFill>
            <a:schemeClr val="bg1"/>
          </a:solidFill>
        </p:spPr>
        <p:txBody>
          <a:bodyPr/>
          <a:lstStyle/>
          <a:p>
            <a:pPr algn="ctr"/>
            <a:br>
              <a:rPr lang="uk-UA" sz="44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uk-UA" sz="44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Висновки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DF2D1-38EC-1B53-CFF1-470FFCDC25BD}"/>
              </a:ext>
            </a:extLst>
          </p:cNvPr>
          <p:cNvSpPr txBox="1"/>
          <p:nvPr/>
        </p:nvSpPr>
        <p:spPr>
          <a:xfrm>
            <a:off x="7296540" y="2262516"/>
            <a:ext cx="195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/>
              <a:t>*</a:t>
            </a:r>
            <a:endParaRPr lang="en-US" sz="9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4F6A0C8-0AA8-3CE4-6EB5-E15FE14C3B3E}"/>
              </a:ext>
            </a:extLst>
          </p:cNvPr>
          <p:cNvSpPr txBox="1"/>
          <p:nvPr/>
        </p:nvSpPr>
        <p:spPr>
          <a:xfrm>
            <a:off x="5315491" y="1382902"/>
            <a:ext cx="5631872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Управлінська звітність допамагає керівництву компанії в прийнятті короткострокових та довгострокових рішень </a:t>
            </a:r>
          </a:p>
        </p:txBody>
      </p:sp>
      <p:pic>
        <p:nvPicPr>
          <p:cNvPr id="1028" name="Picture 4" descr="Idea - Free technology icons">
            <a:extLst>
              <a:ext uri="{FF2B5EF4-FFF2-40B4-BE49-F238E27FC236}">
                <a16:creationId xmlns:a16="http://schemas.microsoft.com/office/drawing/2014/main" id="{3AFC2A63-AC1E-E1CA-1591-0BAC230E5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1" y="3428999"/>
            <a:ext cx="3091071" cy="309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otes - Free interface icons">
            <a:extLst>
              <a:ext uri="{FF2B5EF4-FFF2-40B4-BE49-F238E27FC236}">
                <a16:creationId xmlns:a16="http://schemas.microsoft.com/office/drawing/2014/main" id="{0B2FD15B-7F98-5A5E-A8B0-ED72F9F47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080" y="1382902"/>
            <a:ext cx="744072" cy="74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29A9BB19-75E8-B574-F63A-39E9D9768339}"/>
              </a:ext>
            </a:extLst>
          </p:cNvPr>
          <p:cNvSpPr txBox="1"/>
          <p:nvPr/>
        </p:nvSpPr>
        <p:spPr>
          <a:xfrm>
            <a:off x="5315491" y="5062886"/>
            <a:ext cx="5631872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З розвитком технологій роль управлінського обліку та звітності набрала ще більшого значення!</a:t>
            </a:r>
          </a:p>
        </p:txBody>
      </p:sp>
      <p:pic>
        <p:nvPicPr>
          <p:cNvPr id="39" name="Picture 6" descr="Notes - Free interface icons">
            <a:extLst>
              <a:ext uri="{FF2B5EF4-FFF2-40B4-BE49-F238E27FC236}">
                <a16:creationId xmlns:a16="http://schemas.microsoft.com/office/drawing/2014/main" id="{5EEB96F9-289B-C355-78A1-1694A9E5B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080" y="5062886"/>
            <a:ext cx="744072" cy="74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8EC1D261-1BE4-4B40-AA74-67BABFE93E30}"/>
              </a:ext>
            </a:extLst>
          </p:cNvPr>
          <p:cNvSpPr txBox="1"/>
          <p:nvPr/>
        </p:nvSpPr>
        <p:spPr>
          <a:xfrm>
            <a:off x="5315491" y="2685182"/>
            <a:ext cx="563187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Формат</a:t>
            </a:r>
            <a:r>
              <a:rPr lang="en-US" dirty="0">
                <a:solidFill>
                  <a:schemeClr val="bg1"/>
                </a:solidFill>
              </a:rPr>
              <a:t>,</a:t>
            </a:r>
            <a:r>
              <a:rPr lang="uk-UA" dirty="0">
                <a:solidFill>
                  <a:schemeClr val="bg1"/>
                </a:solidFill>
              </a:rPr>
              <a:t> ціль, частота управлінської звітності визначається керівництвом</a:t>
            </a:r>
          </a:p>
        </p:txBody>
      </p:sp>
      <p:pic>
        <p:nvPicPr>
          <p:cNvPr id="41" name="Picture 6" descr="Notes - Free interface icons">
            <a:extLst>
              <a:ext uri="{FF2B5EF4-FFF2-40B4-BE49-F238E27FC236}">
                <a16:creationId xmlns:a16="http://schemas.microsoft.com/office/drawing/2014/main" id="{F1CCD57F-7F56-940F-A4C6-D7345F9DD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080" y="2640241"/>
            <a:ext cx="744072" cy="74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6BBAF9E2-CE40-F372-14A6-760DAC392D64}"/>
              </a:ext>
            </a:extLst>
          </p:cNvPr>
          <p:cNvSpPr txBox="1"/>
          <p:nvPr/>
        </p:nvSpPr>
        <p:spPr>
          <a:xfrm>
            <a:off x="5315491" y="3874034"/>
            <a:ext cx="563187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Демонструє неефективності/ризики бізнесу або його частин та дозволяє вчасно їх усунути</a:t>
            </a:r>
          </a:p>
        </p:txBody>
      </p:sp>
      <p:pic>
        <p:nvPicPr>
          <p:cNvPr id="43" name="Picture 6" descr="Notes - Free interface icons">
            <a:extLst>
              <a:ext uri="{FF2B5EF4-FFF2-40B4-BE49-F238E27FC236}">
                <a16:creationId xmlns:a16="http://schemas.microsoft.com/office/drawing/2014/main" id="{65149CAE-1022-7959-F8D8-6F69AE42F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080" y="3874034"/>
            <a:ext cx="744072" cy="74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44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40" grpId="0" animBg="1"/>
      <p:bldP spid="4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403</TotalTime>
  <Words>276</Words>
  <Application>Microsoft Office PowerPoint</Application>
  <PresentationFormat>Широкий екран</PresentationFormat>
  <Paragraphs>39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Century Gothic (Headings)</vt:lpstr>
      <vt:lpstr>Times New Roman</vt:lpstr>
      <vt:lpstr>Wingdings</vt:lpstr>
      <vt:lpstr>Wingdings 3</vt:lpstr>
      <vt:lpstr>Ion</vt:lpstr>
      <vt:lpstr>Науково-практичний студентський круглий стіл «ОБЛІК і ЗВІТНІСТЬ В ІНФОРМАЦІЙНОМУ ЗАБЕЗПЕЧЕННІ СТАЛОГО РОЗВИТКУ ЕКОНОМІКИ»</vt:lpstr>
      <vt:lpstr>Роль управлінської звітності в інформаційному розвитку компанії</vt:lpstr>
      <vt:lpstr>Про МЕНЕ</vt:lpstr>
      <vt:lpstr>Управлінська звітність та її приклади</vt:lpstr>
      <vt:lpstr>Приклад управлінської звітності</vt:lpstr>
      <vt:lpstr> Висновки</vt:lpstr>
    </vt:vector>
  </TitlesOfParts>
  <Company>Dell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управлінської звітності в інформаційному розвитку компанії</dc:title>
  <dc:creator>Trubaichuk, Maryna</dc:creator>
  <cp:lastModifiedBy>Кузуб Михайло Віталійович</cp:lastModifiedBy>
  <cp:revision>5</cp:revision>
  <dcterms:created xsi:type="dcterms:W3CDTF">2023-11-16T13:53:23Z</dcterms:created>
  <dcterms:modified xsi:type="dcterms:W3CDTF">2023-11-23T14:26:38Z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ad3be33-4108-4738-9e07-d8656a181486_Enabled">
    <vt:lpwstr>true</vt:lpwstr>
  </property>
  <property fmtid="{D5CDD505-2E9C-101B-9397-08002B2CF9AE}" pid="3" name="MSIP_Label_dad3be33-4108-4738-9e07-d8656a181486_SetDate">
    <vt:lpwstr>2023-11-16T13:53:29Z</vt:lpwstr>
  </property>
  <property fmtid="{D5CDD505-2E9C-101B-9397-08002B2CF9AE}" pid="4" name="MSIP_Label_dad3be33-4108-4738-9e07-d8656a181486_Method">
    <vt:lpwstr>Privileged</vt:lpwstr>
  </property>
  <property fmtid="{D5CDD505-2E9C-101B-9397-08002B2CF9AE}" pid="5" name="MSIP_Label_dad3be33-4108-4738-9e07-d8656a181486_Name">
    <vt:lpwstr>Public No Visual Label</vt:lpwstr>
  </property>
  <property fmtid="{D5CDD505-2E9C-101B-9397-08002B2CF9AE}" pid="6" name="MSIP_Label_dad3be33-4108-4738-9e07-d8656a181486_SiteId">
    <vt:lpwstr>945c199a-83a2-4e80-9f8c-5a91be5752dd</vt:lpwstr>
  </property>
  <property fmtid="{D5CDD505-2E9C-101B-9397-08002B2CF9AE}" pid="7" name="MSIP_Label_dad3be33-4108-4738-9e07-d8656a181486_ActionId">
    <vt:lpwstr>29dfea9b-effd-46a5-a1b0-4abc58bbec77</vt:lpwstr>
  </property>
  <property fmtid="{D5CDD505-2E9C-101B-9397-08002B2CF9AE}" pid="8" name="MSIP_Label_dad3be33-4108-4738-9e07-d8656a181486_ContentBits">
    <vt:lpwstr>0</vt:lpwstr>
  </property>
</Properties>
</file>