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65" r:id="rId4"/>
    <p:sldId id="266" r:id="rId5"/>
    <p:sldId id="259" r:id="rId6"/>
    <p:sldId id="260" r:id="rId7"/>
    <p:sldId id="264" r:id="rId8"/>
    <p:sldId id="261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1B55-7B31-4A72-AE80-E8514A3F74D5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4B9B-5513-4FD6-8C05-D659D89B23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877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1B55-7B31-4A72-AE80-E8514A3F74D5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4B9B-5513-4FD6-8C05-D659D89B23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159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1B55-7B31-4A72-AE80-E8514A3F74D5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4B9B-5513-4FD6-8C05-D659D89B2344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3108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1B55-7B31-4A72-AE80-E8514A3F74D5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4B9B-5513-4FD6-8C05-D659D89B23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6079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1B55-7B31-4A72-AE80-E8514A3F74D5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4B9B-5513-4FD6-8C05-D659D89B2344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5576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1B55-7B31-4A72-AE80-E8514A3F74D5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4B9B-5513-4FD6-8C05-D659D89B23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9005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1B55-7B31-4A72-AE80-E8514A3F74D5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4B9B-5513-4FD6-8C05-D659D89B23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3678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1B55-7B31-4A72-AE80-E8514A3F74D5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4B9B-5513-4FD6-8C05-D659D89B23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377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1B55-7B31-4A72-AE80-E8514A3F74D5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4B9B-5513-4FD6-8C05-D659D89B23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67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1B55-7B31-4A72-AE80-E8514A3F74D5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4B9B-5513-4FD6-8C05-D659D89B23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2896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1B55-7B31-4A72-AE80-E8514A3F74D5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4B9B-5513-4FD6-8C05-D659D89B23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1866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1B55-7B31-4A72-AE80-E8514A3F74D5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4B9B-5513-4FD6-8C05-D659D89B23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2626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1B55-7B31-4A72-AE80-E8514A3F74D5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4B9B-5513-4FD6-8C05-D659D89B23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974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1B55-7B31-4A72-AE80-E8514A3F74D5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4B9B-5513-4FD6-8C05-D659D89B23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4248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1B55-7B31-4A72-AE80-E8514A3F74D5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4B9B-5513-4FD6-8C05-D659D89B23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1990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1B55-7B31-4A72-AE80-E8514A3F74D5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4B9B-5513-4FD6-8C05-D659D89B23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5878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81B55-7B31-4A72-AE80-E8514A3F74D5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E104B9B-5513-4FD6-8C05-D659D89B23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071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596397"/>
            <a:ext cx="10096814" cy="179034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РОДАЖЕМ ТА МЕРЧАНДАЙЗИНГ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9020" y="8744856"/>
            <a:ext cx="15790822" cy="1197227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028" name="Picture 4" descr="1.Сутність, значення та функції роздрібної торгівлі. Основні форми роздрібної торгівлі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4" t="52408" r="488"/>
          <a:stretch/>
        </p:blipFill>
        <p:spPr bwMode="auto">
          <a:xfrm>
            <a:off x="2433711" y="2504049"/>
            <a:ext cx="7301131" cy="368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69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9020" y="8744856"/>
            <a:ext cx="15790822" cy="1197227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2058" name="Picture 10" descr="Кто ты, мерчандайзер? В Архангельске он - 22 000 рублей в месяц » ИА  &quot;РУСНОРД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205" y="63899"/>
            <a:ext cx="4200795" cy="323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Услуга мерчандайзинга - Merchendajzer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26" y="3997906"/>
            <a:ext cx="4432515" cy="270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63900"/>
            <a:ext cx="76561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90245" algn="just">
              <a:spcBef>
                <a:spcPts val="575"/>
              </a:spcBef>
              <a:spcAft>
                <a:spcPts val="0"/>
              </a:spcAft>
            </a:pP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20456" y="3800487"/>
            <a:ext cx="717124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2788" algn="just"/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 власників торгових точок не розуміють, чому їх 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продажі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 на низькому рівні, враховуючи те, що прохідність магазину має високі показники. </a:t>
            </a:r>
            <a:endParaRPr lang="uk-UA" sz="3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4526" y="-65419"/>
            <a:ext cx="76791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90245" algn="just">
              <a:spcBef>
                <a:spcPts val="575"/>
              </a:spcBef>
              <a:spcAft>
                <a:spcPts val="0"/>
              </a:spcAft>
            </a:pPr>
            <a:r>
              <a:rPr lang="uk-UA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сучасному етапі розвитку ринкових відносин в нашій країні вітчизняні підприємства для вирішення питань залучення клієнтів та підвищення своєї </a:t>
            </a: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конкурентоспроможності й прибутковості мусять застосувати сучасні принципи щодо управління продажем, починаючи від виробництва до розподілу готової продукції.</a:t>
            </a:r>
            <a:endParaRPr lang="ru-RU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0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9020" y="8744856"/>
            <a:ext cx="15790822" cy="1197227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63900"/>
            <a:ext cx="76561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90245" algn="just">
              <a:spcBef>
                <a:spcPts val="575"/>
              </a:spcBef>
              <a:spcAft>
                <a:spcPts val="0"/>
              </a:spcAft>
            </a:pP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94298" y="194705"/>
            <a:ext cx="60675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082675" algn="just"/>
            <a:r>
              <a:rPr lang="uk-UA" sz="3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продажами — одна з найважливіших складових  успіху сучасних компаній. Продажі безпосередньо зв’язують фірму з її споживачами. Виступають одним з головних критеріїв одержання компанією прибутку й збереження стабільності в умовах жорсткої конкуренції на ринку за </a:t>
            </a:r>
            <a:r>
              <a:rPr lang="uk-UA" sz="3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 </a:t>
            </a:r>
            <a:r>
              <a:rPr lang="uk-UA" sz="3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 підприємств і торговельних  марок. </a:t>
            </a:r>
            <a:endParaRPr lang="uk-UA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&quot;супермаркет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495" y="0"/>
            <a:ext cx="3480312" cy="163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&quot;супермаркет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864" y="1799176"/>
            <a:ext cx="4211831" cy="207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ТРЦ Киева: список с указанием на карте, информация, отзывы и акц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162" y="4045840"/>
            <a:ext cx="4324497" cy="26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36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9020" y="8744856"/>
            <a:ext cx="15790822" cy="1197227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63900"/>
            <a:ext cx="76561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90245" algn="just">
              <a:spcBef>
                <a:spcPts val="575"/>
              </a:spcBef>
              <a:spcAft>
                <a:spcPts val="0"/>
              </a:spcAft>
            </a:pP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9145" y="194705"/>
            <a:ext cx="837027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082675" algn="just"/>
            <a:r>
              <a:rPr lang="uk-UA" sz="3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  продажами — це діяльність, спрямована на аналіз, планування, організацію й контроль процесу продажу з метою збільшення прибутку, одержуваного компанією.</a:t>
            </a:r>
            <a:endParaRPr lang="uk-UA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ртинки по запросу &quot;магазини кие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2" y="2595362"/>
            <a:ext cx="3319975" cy="174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Картинки по запросу &quot;магазини киев&quot;"/>
          <p:cNvSpPr>
            <a:spLocks noChangeAspect="1" noChangeArrowheads="1"/>
          </p:cNvSpPr>
          <p:nvPr/>
        </p:nvSpPr>
        <p:spPr bwMode="auto">
          <a:xfrm>
            <a:off x="8380338" y="32811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60" name="Picture 12" descr="Картинки по запросу &quot;кассы в магазинах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92" y="4646559"/>
            <a:ext cx="3557613" cy="208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Проектування магазинів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7" r="17997"/>
          <a:stretch/>
        </p:blipFill>
        <p:spPr bwMode="auto">
          <a:xfrm>
            <a:off x="8750341" y="2811256"/>
            <a:ext cx="3291840" cy="306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shop project m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456" y="2509853"/>
            <a:ext cx="4515584" cy="228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Картинки по запросу &quot;проектування магазину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137" y="4779706"/>
            <a:ext cx="4607659" cy="202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40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9020" y="8744856"/>
            <a:ext cx="15790822" cy="1197227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8235" y="418454"/>
            <a:ext cx="734678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2788" algn="just"/>
            <a:r>
              <a:rPr lang="uk-UA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вивчення дисципліни «Управління продажем та мерчандайзинг» є </a:t>
            </a:r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теоретичних знань щодо організації системи управління продажем на вітчизняних підприємствах, здобуття практичних навичок прийняття рішень щодо вибору стратегії продажу, підходів до управління мерчандайзинговою діяльністю на підприємствах роздрібної торгівлі.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30666" y="4660915"/>
            <a:ext cx="802871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2788" algn="just"/>
            <a:r>
              <a:rPr lang="uk-UA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</a:t>
            </a:r>
            <a:r>
              <a:rPr lang="uk-UA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дисципліни </a:t>
            </a:r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«Управління продажем та мерчандайзинг» 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теоретичних, методичних та прикладних аспектів управління продажем та оптимізації процесів управління продажем товарів на вітчизняних підприємствах. </a:t>
            </a:r>
          </a:p>
        </p:txBody>
      </p:sp>
      <p:pic>
        <p:nvPicPr>
          <p:cNvPr id="3076" name="Picture 4" descr="Мерчандайзинг строительных материал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023" y="418454"/>
            <a:ext cx="4346977" cy="361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Експерти радять Archives - Мережа супермаркетів &quot;Наш Край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70" y="4250272"/>
            <a:ext cx="3404340" cy="244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8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837" y="322710"/>
            <a:ext cx="10647336" cy="5718875"/>
          </a:xfrm>
        </p:spPr>
        <p:txBody>
          <a:bodyPr/>
          <a:lstStyle/>
          <a:p>
            <a:pPr indent="712788"/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uk-UA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9020" y="8744856"/>
            <a:ext cx="15790822" cy="1197227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8035" y="581132"/>
            <a:ext cx="72377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2788" algn="ctr"/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ТЕМИ КУРСУ:</a:t>
            </a:r>
          </a:p>
          <a:p>
            <a:pPr indent="712788" algn="ctr"/>
            <a:endParaRPr lang="uk-UA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</a:t>
            </a:r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</a:t>
            </a:r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 до системи управління продажем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</a:t>
            </a:r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взаємодією з клієнтами в системі </a:t>
            </a:r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продажу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Вибір стратегії продажу </a:t>
            </a:r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застосування сучасних м</a:t>
            </a:r>
            <a:r>
              <a:rPr lang="ru-RU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оделей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продажем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 та планування </a:t>
            </a:r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продажу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результатів продажу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4"/>
          <p:cNvPicPr>
            <a:picLocks noChangeAspect="1"/>
          </p:cNvPicPr>
          <p:nvPr/>
        </p:nvPicPr>
        <p:blipFill rotWithShape="1">
          <a:blip r:embed="rId2"/>
          <a:srcRect l="17544" t="38647" r="18563" b="12368"/>
          <a:stretch/>
        </p:blipFill>
        <p:spPr>
          <a:xfrm>
            <a:off x="7619999" y="4551838"/>
            <a:ext cx="4572001" cy="2306162"/>
          </a:xfrm>
          <a:prstGeom prst="rect">
            <a:avLst/>
          </a:prstGeom>
        </p:spPr>
      </p:pic>
      <p:pic>
        <p:nvPicPr>
          <p:cNvPr id="5122" name="Picture 2" descr="Что такое CRM-система и какую лучше выбрать - 1C-UM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056" y="-2169"/>
            <a:ext cx="4245944" cy="236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6583" t="36581" r="38149" b="20956"/>
          <a:stretch/>
        </p:blipFill>
        <p:spPr>
          <a:xfrm>
            <a:off x="7619999" y="2412058"/>
            <a:ext cx="4542125" cy="211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9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4915" y="573437"/>
            <a:ext cx="10647336" cy="5718875"/>
          </a:xfrm>
        </p:spPr>
        <p:txBody>
          <a:bodyPr/>
          <a:lstStyle/>
          <a:p>
            <a:pPr indent="712788"/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uk-UA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9020" y="8744856"/>
            <a:ext cx="15790822" cy="1197227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26514"/>
            <a:ext cx="786797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2788" algn="ctr"/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ТЕМИ КУРСУ: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</a:t>
            </a:r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основні функції </a:t>
            </a:r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мерчандайзингу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 торговельно-технологічного обладнання та формування типу руху покупців в торговій залі магазину</a:t>
            </a:r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 та правила викладки товарів в торговій залі магазину </a:t>
            </a:r>
            <a:endParaRPr lang="uk-UA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 ергономіки простору на сприйняття споживача у процесі вибору </a:t>
            </a:r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товару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роздрібним продажем товарів із застосуванням інструментів мерчандайзингу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mnogotovarnaja-vyklad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634" y="25878"/>
            <a:ext cx="3450956" cy="218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423" y="2207855"/>
            <a:ext cx="3828082" cy="229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isplejnaja-vykladka-tovara-v-magazi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338" y="4459744"/>
            <a:ext cx="3478913" cy="235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3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4915" y="573437"/>
            <a:ext cx="10647336" cy="5718875"/>
          </a:xfrm>
        </p:spPr>
        <p:txBody>
          <a:bodyPr/>
          <a:lstStyle/>
          <a:p>
            <a:pPr indent="712788"/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uk-UA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9020" y="8744856"/>
            <a:ext cx="15790822" cy="1197227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85886"/>
            <a:ext cx="11855011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2788"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РЕЗУЛЬТАТІ ОПАНУВАННЯ ДИСЦИПЛІНИ ВИ БУДЕТЕ ЗНАТИ: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 організації управління взаємовідносинами з клієнтами (</a:t>
            </a:r>
            <a:r>
              <a:rPr lang="uk-UA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 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збалансованих показників планування продажу товарів вітчизняними підприємствами; 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управління 	продажем 	товарів на  вітчизняних підприємствах;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мерчандайзингові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 щодо розміщення та викладки товарів на торговельно-технологічному обладнанні; 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формування та регулювання потоку покупців у торговій залі магазину; 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uk-UA" sz="3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77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4915" y="573437"/>
            <a:ext cx="10647336" cy="5718875"/>
          </a:xfrm>
        </p:spPr>
        <p:txBody>
          <a:bodyPr/>
          <a:lstStyle/>
          <a:p>
            <a:pPr indent="712788"/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uk-UA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9020" y="8744856"/>
            <a:ext cx="15790822" cy="1197227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949" y="154983"/>
            <a:ext cx="11174277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2788"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ВИ ХОЧЕТЕ:</a:t>
            </a:r>
          </a:p>
          <a:p>
            <a:pPr indent="712788" algn="ctr"/>
            <a:endParaRPr lang="ru-RU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організовувати 	та 	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оптимізовувати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процес управління взаємовідносинами із клієнтами;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оцінку показників, що характеризують результати продажу;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впроваджувати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інструменти та концепції мерчандайзингу на підприємствах роздрібної торгівлі;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розподіляти потоки покупців в торговій залі магазину та розміщувати асортимент товарів на торговельно-технологічному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обладнанні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ОБИРАЙТЕ КУРС</a:t>
            </a:r>
          </a:p>
          <a:p>
            <a:pPr algn="ctr"/>
            <a:r>
              <a:rPr lang="uk-UA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«УПРАВЛІННЯ ПРОДАЖЕМ ТА МЕРЧАНДАЙЗИНГ»</a:t>
            </a:r>
          </a:p>
        </p:txBody>
      </p:sp>
    </p:spTree>
    <p:extLst>
      <p:ext uri="{BB962C8B-B14F-4D97-AF65-F5344CB8AC3E}">
        <p14:creationId xmlns:p14="http://schemas.microsoft.com/office/powerpoint/2010/main" val="125428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389</TotalTime>
  <Words>261</Words>
  <Application>Microsoft Office PowerPoint</Application>
  <PresentationFormat>Широкоэкранный</PresentationFormat>
  <Paragraphs>38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Times New Roman</vt:lpstr>
      <vt:lpstr>Trebuchet MS</vt:lpstr>
      <vt:lpstr>Wingdings</vt:lpstr>
      <vt:lpstr>Wingdings 3</vt:lpstr>
      <vt:lpstr>Грань</vt:lpstr>
      <vt:lpstr>УПРАВЛІННЯ РОДАЖЕМ ТА МЕРЧАНДАЙЗИНГ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</vt:lpstr>
      <vt:lpstr>          </vt:lpstr>
      <vt:lpstr>         </vt:lpstr>
      <vt:lpstr>     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ЕКОНОМІКА ПІДПРИЄМСТВ ТРАНСПОРТУ</dc:title>
  <dc:creator>Приймук Ольга Романівна</dc:creator>
  <cp:lastModifiedBy>temp</cp:lastModifiedBy>
  <cp:revision>29</cp:revision>
  <dcterms:created xsi:type="dcterms:W3CDTF">2021-02-03T08:49:35Z</dcterms:created>
  <dcterms:modified xsi:type="dcterms:W3CDTF">2023-03-20T06:50:55Z</dcterms:modified>
</cp:coreProperties>
</file>