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5" r:id="rId5"/>
    <p:sldId id="320" r:id="rId6"/>
    <p:sldId id="322" r:id="rId7"/>
    <p:sldId id="314" r:id="rId8"/>
    <p:sldId id="324" r:id="rId9"/>
    <p:sldId id="323" r:id="rId10"/>
    <p:sldId id="326" r:id="rId11"/>
    <p:sldId id="325" r:id="rId12"/>
    <p:sldId id="328" r:id="rId13"/>
    <p:sldId id="327" r:id="rId14"/>
  </p:sldIdLst>
  <p:sldSz cx="12188825" cy="6858000"/>
  <p:notesSz cx="6858000" cy="9144000"/>
  <p:custDataLst>
    <p:tags r:id="rId17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29" autoAdjust="0"/>
  </p:normalViewPr>
  <p:slideViewPr>
    <p:cSldViewPr showGuides="1">
      <p:cViewPr varScale="1">
        <p:scale>
          <a:sx n="116" d="100"/>
          <a:sy n="116" d="100"/>
        </p:scale>
        <p:origin x="120" y="17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8A5074-CE0D-4554-A997-CC9160940530}" type="datetime1">
              <a:rPr lang="ru-RU" smtClean="0"/>
              <a:pPr algn="r" rtl="0"/>
              <a:t>26.02.2018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E0CC78-488A-4892-9E55-EA2E7FA7AD95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/>
              <a:t>​</a:t>
            </a:r>
            <a:fld id="{37209019-E585-49FC-B62B-4F8E88B75BBF}" type="datetime1">
              <a:rPr lang="ru-RU" smtClean="0"/>
              <a:pPr/>
              <a:t>26.02.2018</a:t>
            </a:fld>
            <a:r>
              <a:rPr lang="ru-RU" dirty="0"/>
              <a:t>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26.02.2018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ia.gov/library/publications/the-world-factbook/geos/up.html" TargetMode="External"/><Relationship Id="rId13" Type="http://schemas.openxmlformats.org/officeDocument/2006/relationships/hyperlink" Target="http://www.imf.org/en/Countries/UKR" TargetMode="External"/><Relationship Id="rId3" Type="http://schemas.openxmlformats.org/officeDocument/2006/relationships/hyperlink" Target="https://unstats.un.org/unsd/default.htm" TargetMode="External"/><Relationship Id="rId7" Type="http://schemas.openxmlformats.org/officeDocument/2006/relationships/hyperlink" Target="https://www.google.com/publicdata/directory?hl=ru&amp;dl=ru" TargetMode="External"/><Relationship Id="rId12" Type="http://schemas.openxmlformats.org/officeDocument/2006/relationships/hyperlink" Target="https://comtrade.un.org/" TargetMode="External"/><Relationship Id="rId2" Type="http://schemas.openxmlformats.org/officeDocument/2006/relationships/hyperlink" Target="http://w3.unece.org/pxweb/database" TargetMode="External"/><Relationship Id="rId16" Type="http://schemas.openxmlformats.org/officeDocument/2006/relationships/hyperlink" Target="http://uis.unesco.org/en/country/ua?theme=education-and-literac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pps.fas.usda.gov/psdonline/app/index.html#/app/home" TargetMode="External"/><Relationship Id="rId11" Type="http://schemas.openxmlformats.org/officeDocument/2006/relationships/hyperlink" Target="http://www.oecd.org/newsroom/international-trade-statistics-trends-in-first-quarter-2017.htm" TargetMode="External"/><Relationship Id="rId5" Type="http://schemas.openxmlformats.org/officeDocument/2006/relationships/hyperlink" Target="http://www.imf.org/external/index.htm" TargetMode="External"/><Relationship Id="rId15" Type="http://schemas.openxmlformats.org/officeDocument/2006/relationships/hyperlink" Target="http://ec.europa.eu/eurostat/data/database" TargetMode="External"/><Relationship Id="rId10" Type="http://schemas.openxmlformats.org/officeDocument/2006/relationships/hyperlink" Target="http://www.intracen.org/itc/market-info-tools/trade-statistics/" TargetMode="External"/><Relationship Id="rId4" Type="http://schemas.openxmlformats.org/officeDocument/2006/relationships/hyperlink" Target="https://comtrade.un.org/data/" TargetMode="External"/><Relationship Id="rId9" Type="http://schemas.openxmlformats.org/officeDocument/2006/relationships/hyperlink" Target="http://stat.wto.org/Home/WSDBHome.aspx?Language" TargetMode="External"/><Relationship Id="rId14" Type="http://schemas.openxmlformats.org/officeDocument/2006/relationships/hyperlink" Target="http://wits.worldbank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>
          <a:xfrm>
            <a:off x="1065214" y="1340768"/>
            <a:ext cx="10645822" cy="2895600"/>
          </a:xfrm>
        </p:spPr>
        <p:txBody>
          <a:bodyPr rtlCol="0">
            <a:normAutofit fontScale="90000"/>
          </a:bodyPr>
          <a:lstStyle/>
          <a:p>
            <a:pPr>
              <a:lnSpc>
                <a:spcPct val="110000"/>
              </a:lnSpc>
            </a:pPr>
            <a:b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07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ПРЕЗЕНТАЦІЯ </a:t>
            </a:r>
            <a:b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6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КОМП’ЮТЕРНОГО КЛАСУ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65213" y="4509120"/>
            <a:ext cx="8229600" cy="1219200"/>
          </a:xfrm>
        </p:spPr>
        <p:txBody>
          <a:bodyPr rtlCol="0">
            <a:normAutofit/>
          </a:bodyPr>
          <a:lstStyle/>
          <a:p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Кафедра </a:t>
            </a:r>
            <a:r>
              <a:rPr lang="ru-RU" sz="4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міжнародних</a:t>
            </a:r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4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економічних</a:t>
            </a:r>
            <a:r>
              <a:rPr lang="ru-RU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4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відносин</a:t>
            </a:r>
            <a:endParaRPr lang="ru-RU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77FE2D-8C27-4358-A948-21CFD6352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8" y="2555555"/>
            <a:ext cx="3583364" cy="17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1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88BE6-3EDE-4642-A9C7-7224A226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81000"/>
            <a:ext cx="11521279" cy="1371600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КОМП’ЮТЕРНИЙ</a:t>
            </a:r>
            <a:r>
              <a:rPr lang="ru-RU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КЛАС ВИКОРИСТОВУЄТЬСЯ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6D6B3C-DA26-466E-8C30-5EC8036F9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806" y="1905001"/>
            <a:ext cx="5607375" cy="4114800"/>
          </a:xfrm>
        </p:spPr>
        <p:txBody>
          <a:bodyPr>
            <a:normAutofit/>
          </a:bodyPr>
          <a:lstStyle/>
          <a:p>
            <a:r>
              <a:rPr lang="uk-UA" sz="3200" dirty="0"/>
              <a:t>Пошук інформації в мережі інтернет</a:t>
            </a:r>
          </a:p>
          <a:p>
            <a:r>
              <a:rPr lang="uk-UA" sz="3200" dirty="0"/>
              <a:t>Робота з  міжнародними та українськими статистичними базами даних</a:t>
            </a:r>
          </a:p>
          <a:p>
            <a:r>
              <a:rPr lang="uk-UA" sz="3200" dirty="0"/>
              <a:t>Пошук та аналіз інформації за допомогою програмного забезпечення</a:t>
            </a: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C35728-F7AE-4496-BB75-E8C9CC9BB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452" y="1905001"/>
            <a:ext cx="5382105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/>
              <a:t>Використання програмного забезпечення:</a:t>
            </a:r>
          </a:p>
          <a:p>
            <a:pPr lvl="1"/>
            <a:r>
              <a:rPr lang="en-US" sz="3200" dirty="0"/>
              <a:t>MD Office</a:t>
            </a:r>
            <a:endParaRPr lang="uk-UA" sz="3200" dirty="0"/>
          </a:p>
          <a:p>
            <a:pPr lvl="1"/>
            <a:r>
              <a:rPr lang="en-US" sz="3200" dirty="0" err="1"/>
              <a:t>CurveExpert</a:t>
            </a:r>
            <a:endParaRPr lang="en-US" sz="3200" dirty="0"/>
          </a:p>
          <a:p>
            <a:pPr lvl="1"/>
            <a:r>
              <a:rPr lang="en-US" sz="3200" dirty="0"/>
              <a:t>MS Office</a:t>
            </a:r>
          </a:p>
          <a:p>
            <a:pPr lvl="1"/>
            <a:r>
              <a:rPr lang="ru-RU" sz="3200" dirty="0" err="1"/>
              <a:t>Програма</a:t>
            </a:r>
            <a:r>
              <a:rPr lang="ru-RU" sz="3200" dirty="0"/>
              <a:t> </a:t>
            </a:r>
            <a:r>
              <a:rPr lang="ru-RU" sz="3200" dirty="0" err="1"/>
              <a:t>тестування</a:t>
            </a:r>
            <a:r>
              <a:rPr lang="ru-RU" sz="3200" dirty="0"/>
              <a:t> </a:t>
            </a:r>
            <a:r>
              <a:rPr lang="en-US" sz="3200" dirty="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41326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353CC-3A37-4F83-BBC4-9F48D452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381000"/>
            <a:ext cx="11089231" cy="137160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1"/>
                </a:solidFill>
              </a:rPr>
              <a:t>РОБОТА З  МІЖНАРОДНИМИ ТА УКРАЇНСЬКИМИ СТАТИСТИЧНИМИ БАЗАМИ ДАНИХ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B1327E-3C5C-44F3-AC07-0C7C251F5D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http://ukrstat.gov.ua/</a:t>
            </a:r>
          </a:p>
          <a:p>
            <a:r>
              <a:rPr lang="en-US" u="sng" dirty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unstats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un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org</a:t>
            </a:r>
            <a:r>
              <a:rPr lang="ru-RU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unsd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default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htm</a:t>
            </a:r>
            <a:endParaRPr lang="ru-RU" dirty="0"/>
          </a:p>
          <a:p>
            <a:r>
              <a:rPr lang="en-US" u="sng" dirty="0">
                <a:hlinkClick r:id="rId4"/>
              </a:rPr>
              <a:t>https://comtrade.un.org/data/</a:t>
            </a:r>
            <a:endParaRPr lang="ru-RU" dirty="0"/>
          </a:p>
          <a:p>
            <a:r>
              <a:rPr lang="en-US" dirty="0">
                <a:hlinkClick r:id="rId2"/>
              </a:rPr>
              <a:t>http://w3.unece.org/pxweb/database</a:t>
            </a:r>
            <a:endParaRPr lang="en-US" dirty="0"/>
          </a:p>
          <a:p>
            <a:r>
              <a:rPr lang="en-US" dirty="0">
                <a:hlinkClick r:id="rId5"/>
              </a:rPr>
              <a:t>http://www.imf.org/external/index.htm</a:t>
            </a:r>
            <a:endParaRPr lang="en-US" dirty="0"/>
          </a:p>
          <a:p>
            <a:r>
              <a:rPr lang="en-US" dirty="0">
                <a:hlinkClick r:id="rId6"/>
              </a:rPr>
              <a:t>https://apps.fas.usda.gov/psdonline/app/index.html#/app/home</a:t>
            </a:r>
            <a:endParaRPr lang="en-US" dirty="0"/>
          </a:p>
          <a:p>
            <a:r>
              <a:rPr lang="en-US" dirty="0">
                <a:hlinkClick r:id="rId7"/>
              </a:rPr>
              <a:t>https://www.google.com/publicdata/directory?hl=ru&amp;dl=ru</a:t>
            </a:r>
            <a:endParaRPr lang="en-US" dirty="0"/>
          </a:p>
          <a:p>
            <a:r>
              <a:rPr lang="en-US" dirty="0">
                <a:hlinkClick r:id="rId8"/>
              </a:rPr>
              <a:t>https://www.cia.gov/library/publications/the-world-factbook/geos/up.html</a:t>
            </a:r>
            <a:endParaRPr lang="en-US" dirty="0"/>
          </a:p>
          <a:p>
            <a:r>
              <a:rPr lang="en-US" u="sng" dirty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unstats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un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org</a:t>
            </a:r>
            <a:r>
              <a:rPr lang="ru-RU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unsd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default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htm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72A3A7-3DA1-4536-8D98-8DE2864055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9"/>
              </a:rPr>
              <a:t>http://stat.wto.org/Home/WSDBHome.aspx?Language</a:t>
            </a:r>
            <a:endParaRPr lang="en-US" dirty="0"/>
          </a:p>
          <a:p>
            <a:r>
              <a:rPr lang="en-US" dirty="0">
                <a:hlinkClick r:id="rId10"/>
              </a:rPr>
              <a:t>http://www.intracen.org/itc/market-info-tools/trade-statistics/</a:t>
            </a:r>
            <a:endParaRPr lang="en-US" dirty="0"/>
          </a:p>
          <a:p>
            <a:r>
              <a:rPr lang="en-US" dirty="0">
                <a:hlinkClick r:id="rId11"/>
              </a:rPr>
              <a:t>http://www.oecd.org/newsroom/international-trade-statistics-trends-in-first-quarter-2017.htm</a:t>
            </a:r>
            <a:endParaRPr lang="en-US" dirty="0"/>
          </a:p>
          <a:p>
            <a:r>
              <a:rPr lang="en-US" dirty="0">
                <a:hlinkClick r:id="rId12"/>
              </a:rPr>
              <a:t>https://comtrade.un.org/</a:t>
            </a:r>
            <a:endParaRPr lang="en-US" dirty="0"/>
          </a:p>
          <a:p>
            <a:r>
              <a:rPr lang="en-US" dirty="0">
                <a:hlinkClick r:id="rId13"/>
              </a:rPr>
              <a:t>http://www.imf.org/en/Countries/UKR</a:t>
            </a:r>
            <a:endParaRPr lang="en-US" dirty="0"/>
          </a:p>
          <a:p>
            <a:r>
              <a:rPr lang="en-US" u="sng" dirty="0">
                <a:hlinkClick r:id="rId14"/>
              </a:rPr>
              <a:t>http://wits.worldbank.org/#</a:t>
            </a:r>
            <a:endParaRPr lang="ru-RU" dirty="0"/>
          </a:p>
          <a:p>
            <a:r>
              <a:rPr lang="en-US" u="sng" dirty="0">
                <a:hlinkClick r:id="rId15"/>
              </a:rPr>
              <a:t>http</a:t>
            </a:r>
            <a:r>
              <a:rPr lang="uk-UA" u="sng" dirty="0">
                <a:hlinkClick r:id="rId15"/>
              </a:rPr>
              <a:t>://</a:t>
            </a:r>
            <a:r>
              <a:rPr lang="en-US" u="sng" dirty="0" err="1">
                <a:hlinkClick r:id="rId15"/>
              </a:rPr>
              <a:t>ec</a:t>
            </a:r>
            <a:r>
              <a:rPr lang="uk-UA" u="sng" dirty="0">
                <a:hlinkClick r:id="rId15"/>
              </a:rPr>
              <a:t>.</a:t>
            </a:r>
            <a:r>
              <a:rPr lang="en-US" u="sng" dirty="0" err="1">
                <a:hlinkClick r:id="rId15"/>
              </a:rPr>
              <a:t>europa</a:t>
            </a:r>
            <a:r>
              <a:rPr lang="uk-UA" u="sng" dirty="0">
                <a:hlinkClick r:id="rId15"/>
              </a:rPr>
              <a:t>.</a:t>
            </a:r>
            <a:r>
              <a:rPr lang="en-US" u="sng" dirty="0" err="1">
                <a:hlinkClick r:id="rId15"/>
              </a:rPr>
              <a:t>eu</a:t>
            </a:r>
            <a:r>
              <a:rPr lang="uk-UA" u="sng" dirty="0">
                <a:hlinkClick r:id="rId15"/>
              </a:rPr>
              <a:t>/</a:t>
            </a:r>
            <a:r>
              <a:rPr lang="en-US" u="sng" dirty="0" err="1">
                <a:hlinkClick r:id="rId15"/>
              </a:rPr>
              <a:t>eurostat</a:t>
            </a:r>
            <a:r>
              <a:rPr lang="uk-UA" u="sng" dirty="0">
                <a:hlinkClick r:id="rId15"/>
              </a:rPr>
              <a:t>/</a:t>
            </a:r>
            <a:r>
              <a:rPr lang="en-US" u="sng" dirty="0">
                <a:hlinkClick r:id="rId15"/>
              </a:rPr>
              <a:t>data</a:t>
            </a:r>
            <a:r>
              <a:rPr lang="uk-UA" u="sng" dirty="0">
                <a:hlinkClick r:id="rId15"/>
              </a:rPr>
              <a:t>/</a:t>
            </a:r>
            <a:r>
              <a:rPr lang="en-US" u="sng" dirty="0">
                <a:hlinkClick r:id="rId15"/>
              </a:rPr>
              <a:t>database</a:t>
            </a:r>
            <a:endParaRPr lang="en-US" u="sng" dirty="0"/>
          </a:p>
          <a:p>
            <a:r>
              <a:rPr lang="en-US" dirty="0">
                <a:hlinkClick r:id="rId16"/>
              </a:rPr>
              <a:t>http://uis.unesco.org/en/country/ua?theme=education-and-literacy</a:t>
            </a:r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64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0B91AF1-C997-4FDB-A065-992589E6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37" y="1163652"/>
            <a:ext cx="72008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000" dirty="0">
                <a:solidFill>
                  <a:schemeClr val="accent1"/>
                </a:solidFill>
                <a:latin typeface="Arial" panose="020B0604020202020204" pitchFamily="34" charset="0"/>
              </a:rPr>
              <a:t>П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рограма </a:t>
            </a:r>
            <a:r>
              <a:rPr kumimoji="0" lang="uk-UA" altLang="ru-RU" sz="4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MD Office 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використовується для: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пошук коду товарів УКТЗЕД; 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Аналіз документів для тарифного та нетарифного регулювання; 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розрахунок митної вартості та митних платежів; 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електронне декларування товарів.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A67C03-FE6A-4740-8684-56571BB03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05" y="1577488"/>
            <a:ext cx="4680520" cy="46419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72782E-A727-4812-B874-5FD1A61EC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05" y="638568"/>
            <a:ext cx="4684333" cy="5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F6855D-8AFE-4CA9-A919-AD095559027F}"/>
              </a:ext>
            </a:extLst>
          </p:cNvPr>
          <p:cNvSpPr/>
          <p:nvPr/>
        </p:nvSpPr>
        <p:spPr>
          <a:xfrm>
            <a:off x="7606580" y="692696"/>
            <a:ext cx="4582245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0B91AF1-C997-4FDB-A065-992589E6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37" y="886654"/>
            <a:ext cx="72008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000" dirty="0">
                <a:solidFill>
                  <a:schemeClr val="accent1"/>
                </a:solidFill>
                <a:latin typeface="Arial" panose="020B0604020202020204" pitchFamily="34" charset="0"/>
              </a:rPr>
              <a:t>П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рограма </a:t>
            </a:r>
            <a:r>
              <a:rPr kumimoji="0" lang="en-US" altLang="ru-RU" sz="4000" b="0" i="0" u="none" strike="noStrike" cap="none" normalizeH="0" baseline="0" dirty="0" err="1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CurveExpert</a:t>
            </a:r>
            <a:r>
              <a:rPr kumimoji="0" lang="en-US" altLang="ru-RU" sz="4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використовується для: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altLang="ru-RU" sz="2400" dirty="0">
                <a:latin typeface="Arial" panose="020B0604020202020204" pitchFamily="34" charset="0"/>
              </a:rPr>
              <a:t>знаходження функції за наявним масиву точок </a:t>
            </a:r>
            <a:r>
              <a:rPr lang="en-US" altLang="ru-RU" sz="2400" dirty="0">
                <a:latin typeface="Arial" panose="020B0604020202020204" pitchFamily="34" charset="0"/>
              </a:rPr>
              <a:t>XY. </a:t>
            </a:r>
            <a:r>
              <a:rPr lang="uk-UA" altLang="ru-RU" sz="2400" dirty="0">
                <a:latin typeface="Arial" panose="020B0604020202020204" pitchFamily="34" charset="0"/>
              </a:rPr>
              <a:t>Дозволяє швидко і зручно знайти кращу залежність і наочно відображає якість підбору на графіку.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Дозволяє побудувати модель за допомогою більше ніж 60 нелінійних функцій, використовується для прогнозування</a:t>
            </a:r>
          </a:p>
        </p:txBody>
      </p:sp>
      <p:pic>
        <p:nvPicPr>
          <p:cNvPr id="1026" name="Picture 2" descr="mainwindow (1)">
            <a:extLst>
              <a:ext uri="{FF2B5EF4-FFF2-40B4-BE49-F238E27FC236}">
                <a16:creationId xmlns:a16="http://schemas.microsoft.com/office/drawing/2014/main" id="{E0BF7AF0-1E9B-45EF-B404-50343A5E9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5"/>
          <a:stretch/>
        </p:blipFill>
        <p:spPr bwMode="auto">
          <a:xfrm>
            <a:off x="7682181" y="1916832"/>
            <a:ext cx="4431041" cy="39604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6FE500A-EF01-44A6-9973-C0F4D198F36D}"/>
              </a:ext>
            </a:extLst>
          </p:cNvPr>
          <p:cNvSpPr/>
          <p:nvPr/>
        </p:nvSpPr>
        <p:spPr>
          <a:xfrm>
            <a:off x="8758708" y="692696"/>
            <a:ext cx="2462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200" dirty="0" err="1">
                <a:latin typeface="Arial" panose="020B0604020202020204" pitchFamily="34" charset="0"/>
              </a:rPr>
              <a:t>CurveExpert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054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0B91AF1-C997-4FDB-A065-992589E6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37" y="332656"/>
            <a:ext cx="72008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000" dirty="0">
                <a:solidFill>
                  <a:schemeClr val="accent1"/>
                </a:solidFill>
                <a:latin typeface="Arial" panose="020B0604020202020204" pitchFamily="34" charset="0"/>
              </a:rPr>
              <a:t>П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рограми </a:t>
            </a:r>
            <a:r>
              <a:rPr kumimoji="0" lang="uk-UA" altLang="ru-RU" sz="4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M</a:t>
            </a:r>
            <a:r>
              <a:rPr kumimoji="0" lang="en-US" altLang="ru-RU" sz="4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uk-UA" altLang="ru-RU" sz="4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Office 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використовується для: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altLang="ru-RU" sz="2400" dirty="0">
                <a:latin typeface="Arial" panose="020B0604020202020204" pitchFamily="34" charset="0"/>
              </a:rPr>
              <a:t>побудови графіків і діаграм</a:t>
            </a:r>
            <a:endParaRPr lang="en-US" altLang="ru-RU" sz="2400" dirty="0"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altLang="ru-RU" sz="2400" dirty="0">
                <a:latin typeface="Arial" panose="020B0604020202020204" pitchFamily="34" charset="0"/>
              </a:rPr>
              <a:t>розрахунку та аналізу статистичної інформації, </a:t>
            </a:r>
            <a:r>
              <a:rPr kumimoji="0" lang="uk-UA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обробки баз даних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altLang="ru-RU" sz="2400" dirty="0">
                <a:latin typeface="Arial" panose="020B0604020202020204" pitchFamily="34" charset="0"/>
              </a:rPr>
              <a:t>кореляційно-регресійного аналізу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altLang="ru-RU" sz="2400" dirty="0">
                <a:latin typeface="Arial" panose="020B0604020202020204" pitchFamily="34" charset="0"/>
              </a:rPr>
              <a:t>Прогнозування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altLang="ru-RU" sz="2400" dirty="0">
                <a:latin typeface="Arial" panose="020B0604020202020204" pitchFamily="34" charset="0"/>
              </a:rPr>
              <a:t>Аналізу ефективності здійснення ЗЕД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altLang="ru-RU" sz="2400" dirty="0">
                <a:latin typeface="Arial" panose="020B0604020202020204" pitchFamily="34" charset="0"/>
              </a:rPr>
              <a:t>Аналізу фінансово-господарської звітності підприємства-суб’єкта ЗЕД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uk-UA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F1F8DA-3B5B-4851-9004-28643E88D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05" y="1628800"/>
            <a:ext cx="4684333" cy="292510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495955-29AD-4267-B518-4F4520CC06E6}"/>
              </a:ext>
            </a:extLst>
          </p:cNvPr>
          <p:cNvSpPr/>
          <p:nvPr/>
        </p:nvSpPr>
        <p:spPr>
          <a:xfrm>
            <a:off x="7375038" y="692696"/>
            <a:ext cx="4813788" cy="584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B0E72E-3211-4B3E-9EAF-A0CD5BBA9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606398"/>
            <a:ext cx="1744832" cy="8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C62D6-D5B9-4A2C-A446-DBEC3FECFE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Перспективи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94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AC09A8-D06B-479B-9688-685B15CA0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7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B588E7-BE96-47BF-A8E9-3A938B093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2" y="952500"/>
            <a:ext cx="9525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6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_TF02895261.potx" id="{B6CEA06A-6068-4B4A-BA2F-705122E61509}" vid="{D5DC9138-7F6C-4334-982D-29E09F89611B}"/>
    </a:ext>
  </a:extLst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с синим цифровым тоннелем (широкоэкранный формат)</Template>
  <TotalTime>0</TotalTime>
  <Words>382</Words>
  <Application>Microsoft Office PowerPoint</Application>
  <PresentationFormat>Произвольный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Corbel</vt:lpstr>
      <vt:lpstr>Roboto</vt:lpstr>
      <vt:lpstr>Синий цифровой тоннель (16 x 9)</vt:lpstr>
      <vt:lpstr> ПРЕЗЕНТАЦІЯ  КОМП’ЮТЕРНОГО КЛАСУ</vt:lpstr>
      <vt:lpstr>КОМП’ЮТЕРНИЙ КЛАС ВИКОРИСТОВУЄТЬСЯ</vt:lpstr>
      <vt:lpstr>РОБОТА З  МІЖНАРОДНИМИ ТА УКРАЇНСЬКИМИ СТАТИСТИЧНИМИ БАЗАМИ ДАНИХ</vt:lpstr>
      <vt:lpstr>Презентация PowerPoint</vt:lpstr>
      <vt:lpstr>Презентация PowerPoint</vt:lpstr>
      <vt:lpstr>Презентация PowerPoint</vt:lpstr>
      <vt:lpstr>Перспективи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2018-02-26T04:46:02Z</dcterms:created>
  <dcterms:modified xsi:type="dcterms:W3CDTF">2018-02-26T10:23:29Z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