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sldIdLst>
    <p:sldId id="257" r:id="rId2"/>
    <p:sldId id="263" r:id="rId3"/>
    <p:sldId id="264" r:id="rId4"/>
    <p:sldId id="261" r:id="rId5"/>
    <p:sldId id="290" r:id="rId6"/>
    <p:sldId id="291" r:id="rId7"/>
    <p:sldId id="262" r:id="rId8"/>
    <p:sldId id="260" r:id="rId9"/>
    <p:sldId id="265" r:id="rId10"/>
    <p:sldId id="266" r:id="rId11"/>
    <p:sldId id="267" r:id="rId12"/>
    <p:sldId id="268" r:id="rId13"/>
    <p:sldId id="269" r:id="rId14"/>
    <p:sldId id="270" r:id="rId15"/>
    <p:sldId id="292" r:id="rId16"/>
    <p:sldId id="273" r:id="rId17"/>
    <p:sldId id="288" r:id="rId18"/>
    <p:sldId id="289" r:id="rId19"/>
    <p:sldId id="272" r:id="rId20"/>
    <p:sldId id="271" r:id="rId21"/>
    <p:sldId id="274" r:id="rId22"/>
    <p:sldId id="275" r:id="rId23"/>
    <p:sldId id="293" r:id="rId24"/>
    <p:sldId id="277" r:id="rId25"/>
    <p:sldId id="294" r:id="rId26"/>
    <p:sldId id="279" r:id="rId27"/>
    <p:sldId id="295" r:id="rId28"/>
    <p:sldId id="280" r:id="rId29"/>
    <p:sldId id="287" r:id="rId30"/>
    <p:sldId id="282" r:id="rId31"/>
    <p:sldId id="281" r:id="rId32"/>
    <p:sldId id="296" r:id="rId33"/>
    <p:sldId id="283" r:id="rId34"/>
    <p:sldId id="285" r:id="rId35"/>
    <p:sldId id="297" r:id="rId36"/>
    <p:sldId id="286" r:id="rId3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9DB0"/>
    <a:srgbClr val="DBA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1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91EF-5017-480D-9D30-600E6E4FAA39}" type="datetimeFigureOut">
              <a:rPr lang="uk-UA" smtClean="0"/>
              <a:t>05.12.2017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88CCA6F-7771-45D5-8391-54708336C4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002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91EF-5017-480D-9D30-600E6E4FAA39}" type="datetimeFigureOut">
              <a:rPr lang="uk-UA" smtClean="0"/>
              <a:t>05.12.2017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88CCA6F-7771-45D5-8391-54708336C4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5979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91EF-5017-480D-9D30-600E6E4FAA39}" type="datetimeFigureOut">
              <a:rPr lang="uk-UA" smtClean="0"/>
              <a:t>05.12.2017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88CCA6F-7771-45D5-8391-54708336C403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337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91EF-5017-480D-9D30-600E6E4FAA39}" type="datetimeFigureOut">
              <a:rPr lang="uk-UA" smtClean="0"/>
              <a:t>05.12.2017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88CCA6F-7771-45D5-8391-54708336C4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0391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91EF-5017-480D-9D30-600E6E4FAA39}" type="datetimeFigureOut">
              <a:rPr lang="uk-UA" smtClean="0"/>
              <a:t>05.12.2017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88CCA6F-7771-45D5-8391-54708336C403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4963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91EF-5017-480D-9D30-600E6E4FAA39}" type="datetimeFigureOut">
              <a:rPr lang="uk-UA" smtClean="0"/>
              <a:t>05.12.2017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88CCA6F-7771-45D5-8391-54708336C4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7146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91EF-5017-480D-9D30-600E6E4FAA39}" type="datetimeFigureOut">
              <a:rPr lang="uk-UA" smtClean="0"/>
              <a:t>05.12.2017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A6F-7771-45D5-8391-54708336C4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7844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91EF-5017-480D-9D30-600E6E4FAA39}" type="datetimeFigureOut">
              <a:rPr lang="uk-UA" smtClean="0"/>
              <a:t>05.12.2017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A6F-7771-45D5-8391-54708336C4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048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91EF-5017-480D-9D30-600E6E4FAA39}" type="datetimeFigureOut">
              <a:rPr lang="uk-UA" smtClean="0"/>
              <a:t>05.12.2017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A6F-7771-45D5-8391-54708336C4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16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91EF-5017-480D-9D30-600E6E4FAA39}" type="datetimeFigureOut">
              <a:rPr lang="uk-UA" smtClean="0"/>
              <a:t>05.12.2017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88CCA6F-7771-45D5-8391-54708336C4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0802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91EF-5017-480D-9D30-600E6E4FAA39}" type="datetimeFigureOut">
              <a:rPr lang="uk-UA" smtClean="0"/>
              <a:t>05.12.2017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88CCA6F-7771-45D5-8391-54708336C4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6208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91EF-5017-480D-9D30-600E6E4FAA39}" type="datetimeFigureOut">
              <a:rPr lang="uk-UA" smtClean="0"/>
              <a:t>05.12.2017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88CCA6F-7771-45D5-8391-54708336C4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315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91EF-5017-480D-9D30-600E6E4FAA39}" type="datetimeFigureOut">
              <a:rPr lang="uk-UA" smtClean="0"/>
              <a:t>05.12.2017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A6F-7771-45D5-8391-54708336C4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4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91EF-5017-480D-9D30-600E6E4FAA39}" type="datetimeFigureOut">
              <a:rPr lang="uk-UA" smtClean="0"/>
              <a:t>05.12.2017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A6F-7771-45D5-8391-54708336C4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109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91EF-5017-480D-9D30-600E6E4FAA39}" type="datetimeFigureOut">
              <a:rPr lang="uk-UA" smtClean="0"/>
              <a:t>05.12.2017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A6F-7771-45D5-8391-54708336C4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7520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91EF-5017-480D-9D30-600E6E4FAA39}" type="datetimeFigureOut">
              <a:rPr lang="uk-UA" smtClean="0"/>
              <a:t>05.12.2017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88CCA6F-7771-45D5-8391-54708336C4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0675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D91EF-5017-480D-9D30-600E6E4FAA39}" type="datetimeFigureOut">
              <a:rPr lang="uk-UA" smtClean="0"/>
              <a:t>05.12.2017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88CCA6F-7771-45D5-8391-54708336C4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360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851" r:id="rId14"/>
    <p:sldLayoutId id="2147483852" r:id="rId15"/>
    <p:sldLayoutId id="21474838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1720" y="198120"/>
            <a:ext cx="9540240" cy="5958840"/>
          </a:xfrm>
          <a:noFill/>
        </p:spPr>
        <p:txBody>
          <a:bodyPr>
            <a:normAutofit/>
          </a:bodyPr>
          <a:lstStyle/>
          <a:p>
            <a:pPr algn="ctr"/>
            <a:r>
              <a:rPr lang="uk-UA" sz="8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семінару «Інструкція               з діловодства           у КНТЕУ»</a:t>
            </a:r>
            <a:endParaRPr lang="uk-UA" sz="8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76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03418" y="198119"/>
            <a:ext cx="9088582" cy="6216535"/>
          </a:xfrm>
          <a:noFill/>
        </p:spPr>
        <p:txBody>
          <a:bodyPr>
            <a:noAutofit/>
          </a:bodyPr>
          <a:lstStyle/>
          <a:p>
            <a:r>
              <a:rPr lang="uk-UA" sz="5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інспекція </a:t>
            </a:r>
            <a:r>
              <a:rPr lang="uk-UA" sz="5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навчальних закладів </a:t>
            </a:r>
            <a:r>
              <a:rPr lang="uk-UA" sz="5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uk-UA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вул. </a:t>
            </a:r>
            <a:r>
              <a:rPr lang="uk-UA" sz="5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Ісаакяна</a:t>
            </a:r>
            <a:r>
              <a:rPr lang="uk-UA" sz="5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18, </a:t>
            </a:r>
            <a:br>
              <a:rPr lang="uk-UA" sz="5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 Київ, </a:t>
            </a:r>
            <a:r>
              <a:rPr lang="uk-UA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01135</a:t>
            </a:r>
          </a:p>
        </p:txBody>
      </p:sp>
    </p:spTree>
    <p:extLst>
      <p:ext uri="{BB962C8B-B14F-4D97-AF65-F5344CB8AC3E}">
        <p14:creationId xmlns:p14="http://schemas.microsoft.com/office/powerpoint/2010/main" val="119916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86545" y="198120"/>
            <a:ext cx="8685414" cy="5593080"/>
          </a:xfrm>
          <a:noFill/>
        </p:spPr>
        <p:txBody>
          <a:bodyPr>
            <a:noAutofit/>
          </a:bodyPr>
          <a:lstStyle/>
          <a:p>
            <a:r>
              <a:rPr lang="uk-UA" sz="5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Петренку Петру Петровичу</a:t>
            </a:r>
            <a:r>
              <a:rPr lang="uk-UA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вул. Бальзака, буд. 20, </a:t>
            </a:r>
            <a:r>
              <a:rPr lang="uk-UA" sz="4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</a:t>
            </a:r>
            <a:r>
              <a:rPr lang="uk-U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30</a:t>
            </a:r>
            <a:r>
              <a:rPr lang="uk-UA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 Київ, 	</a:t>
            </a:r>
            <a:r>
              <a:rPr lang="uk-UA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02225</a:t>
            </a:r>
            <a:endParaRPr lang="uk-UA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44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46367" y="0"/>
            <a:ext cx="9045633" cy="6677891"/>
          </a:xfrm>
          <a:noFill/>
        </p:spPr>
        <p:txBody>
          <a:bodyPr>
            <a:noAutofit/>
          </a:bodyPr>
          <a:lstStyle/>
          <a:p>
            <a:r>
              <a:rPr lang="uk-UA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   про гриф затвердження</a:t>
            </a:r>
            <a:br>
              <a:rPr lang="uk-UA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наприклад:</a:t>
            </a:r>
            <a:r>
              <a:rPr lang="uk-UA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ЗАТВЕРДЖУЮ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(1,5 інтервал)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Ректор Київського національного 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торговельно-економічного університету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(1,5 інтервал)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 А</a:t>
            </a:r>
            <a: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</a:t>
            </a:r>
            <a:r>
              <a:rPr lang="uk-UA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Мазаракі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(1,5 інтервал)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«____»___________ 20__ р</a:t>
            </a:r>
            <a: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97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37163" y="0"/>
            <a:ext cx="9254837" cy="6858000"/>
          </a:xfrm>
          <a:noFill/>
        </p:spPr>
        <p:txBody>
          <a:bodyPr>
            <a:noAutofit/>
          </a:bodyPr>
          <a:lstStyle/>
          <a:p>
            <a:r>
              <a:rPr lang="uk-UA" sz="5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ЗАТВЕРДЖЕНО</a:t>
            </a:r>
            <a:r>
              <a:rPr lang="uk-UA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(1,5 інтервал)		</a:t>
            </a:r>
            <a:r>
              <a:rPr lang="uk-UA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 вченої ради Київського </a:t>
            </a:r>
            <a:r>
              <a:rPr lang="uk-UA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 торговельно-</a:t>
            </a:r>
            <a:r>
              <a:rPr lang="uk-UA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 університету</a:t>
            </a:r>
            <a:r>
              <a:rPr lang="uk-UA" sz="4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(1,5 інтервал)</a:t>
            </a:r>
            <a:r>
              <a:rPr lang="uk-UA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«__»______ </a:t>
            </a:r>
            <a:r>
              <a:rPr lang="uk-UA" sz="4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20__ р. протокол №</a:t>
            </a:r>
            <a:r>
              <a:rPr lang="uk-UA" sz="4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br>
              <a:rPr lang="uk-UA" sz="4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01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1720" y="198120"/>
            <a:ext cx="9631680" cy="5623560"/>
          </a:xfrm>
          <a:noFill/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Начальнику запорізької </a:t>
            </a:r>
            <a:b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митниці ДФС України</a:t>
            </a:r>
            <a:b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проходження </a:t>
            </a:r>
            <a:b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виробничої практики</a:t>
            </a:r>
            <a:b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Київський національний торговельно-економічний університет   просить   надати   студентові   ІІІ   курсу денної    форми    навчання    факультету   торгівлі   та маркетингу Петренку Петру Петровичу можливість…</a:t>
            </a:r>
            <a:endParaRPr lang="uk-UA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13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53640" y="198120"/>
            <a:ext cx="9738360" cy="5669280"/>
          </a:xfrm>
          <a:noFill/>
        </p:spPr>
        <p:txBody>
          <a:bodyPr>
            <a:noAutofit/>
          </a:bodyPr>
          <a:lstStyle/>
          <a:p>
            <a:r>
              <a:rPr lang="uk-UA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«___»_________20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р.	</a:t>
            </a:r>
            <a:r>
              <a:rPr lang="uk-UA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	 </a:t>
            </a:r>
            <a:r>
              <a:rPr lang="uk-UA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 Київ			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uk-UA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uk-UA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навчальних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семінарів з діловодства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(або Відповідно </a:t>
            </a:r>
            <a:r>
              <a:rPr lang="uk-UA" sz="2800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…)  </a:t>
            </a:r>
            <a:r>
              <a:rPr lang="uk-UA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наказу   КНТЕУ 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16.12.2016  №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3946 </a:t>
            </a:r>
            <a:r>
              <a:rPr lang="uk-UA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 введення  </a:t>
            </a:r>
            <a:r>
              <a:rPr lang="uk-UA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дію 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  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вченої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 </a:t>
            </a:r>
            <a:r>
              <a:rPr lang="uk-UA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КНТЕУ  про  затвердження 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Інструкції  з  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діловодства     </a:t>
            </a:r>
            <a:r>
              <a:rPr lang="uk-UA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 </a:t>
            </a:r>
            <a:r>
              <a:rPr lang="uk-UA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Київському </a:t>
            </a:r>
            <a:r>
              <a:rPr lang="uk-UA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національному   торговельно-економічному університеті»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НАКАЗУЮ: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84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41418" y="198120"/>
            <a:ext cx="9850582" cy="6065520"/>
          </a:xfrm>
          <a:noFill/>
        </p:spPr>
        <p:txBody>
          <a:bodyPr>
            <a:noAutofit/>
          </a:bodyPr>
          <a:lstStyle/>
          <a:p>
            <a:r>
              <a:rPr lang="uk-UA" sz="4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uk-UA" sz="4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4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Додаток</a:t>
            </a:r>
            <a:r>
              <a:rPr lang="uk-UA" sz="4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наказу Київського національного торговельно-економічного університету</a:t>
            </a:r>
            <a:r>
              <a:rPr lang="uk-UA" sz="4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«___» ________ 20__ р. № ____</a:t>
            </a:r>
            <a:r>
              <a:rPr lang="uk-UA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5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70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2280" y="320040"/>
            <a:ext cx="9189720" cy="6065520"/>
          </a:xfrm>
          <a:noFill/>
        </p:spPr>
        <p:txBody>
          <a:bodyPr>
            <a:noAutofit/>
          </a:bodyPr>
          <a:lstStyle/>
          <a:p>
            <a:r>
              <a:rPr lang="uk-UA" sz="4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uk-UA" sz="4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4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додається; </a:t>
            </a:r>
            <a:br>
              <a:rPr lang="uk-UA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згідно </a:t>
            </a:r>
            <a:r>
              <a:rPr lang="uk-UA" sz="4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додатком; </a:t>
            </a:r>
            <a:br>
              <a:rPr lang="uk-UA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4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додаток 3</a:t>
            </a:r>
            <a:r>
              <a:rPr lang="uk-UA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br>
              <a:rPr lang="uk-UA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</a:t>
            </a:r>
            <a:r>
              <a:rPr lang="uk-UA" sz="4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додатка </a:t>
            </a:r>
            <a:r>
              <a:rPr lang="uk-UA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1; </a:t>
            </a:r>
            <a:br>
              <a:rPr lang="uk-UA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4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див. додаток 2</a:t>
            </a:r>
            <a:r>
              <a:rPr lang="uk-UA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uk-UA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72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3600" y="198120"/>
            <a:ext cx="10058400" cy="6065520"/>
          </a:xfrm>
          <a:noFill/>
        </p:spPr>
        <p:txBody>
          <a:bodyPr>
            <a:noAutofit/>
          </a:bodyPr>
          <a:lstStyle/>
          <a:p>
            <a:r>
              <a:rPr lang="uk-UA" sz="4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uk-UA" sz="4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4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 додатка; </a:t>
            </a:r>
            <a:br>
              <a:rPr lang="uk-UA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 додатка 1</a:t>
            </a:r>
            <a:br>
              <a:rPr lang="uk-UA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Додаток 1;</a:t>
            </a:r>
            <a:br>
              <a:rPr lang="uk-UA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Додаток 2</a:t>
            </a:r>
            <a:br>
              <a:rPr lang="uk-UA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6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4080" y="-1"/>
            <a:ext cx="10027920" cy="6497783"/>
          </a:xfrm>
          <a:noFill/>
        </p:spPr>
        <p:txBody>
          <a:bodyPr>
            <a:noAutofit/>
          </a:bodyPr>
          <a:lstStyle/>
          <a:p>
            <a:r>
              <a:rPr lang="uk-UA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наприклад:</a:t>
            </a:r>
            <a:r>
              <a:rPr lang="uk-UA" sz="3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sz="3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Додаток:   </a:t>
            </a:r>
            <a:r>
              <a:rPr lang="uk-UA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на </a:t>
            </a:r>
            <a:r>
              <a:rPr lang="uk-UA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uk-UA" sz="3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арк</a:t>
            </a:r>
            <a:r>
              <a:rPr lang="uk-UA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2 прим</a:t>
            </a:r>
            <a:r>
              <a:rPr lang="uk-UA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Додатки</a:t>
            </a:r>
            <a:r>
              <a:rPr lang="uk-UA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Проект реконструкції гуртожитку </a:t>
            </a:r>
            <a:r>
              <a:rPr lang="uk-UA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на </a:t>
            </a:r>
            <a:r>
              <a:rPr lang="uk-UA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uk-UA" sz="3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арк</a:t>
            </a:r>
            <a:r>
              <a:rPr lang="uk-UA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1 прим. </a:t>
            </a:r>
            <a:r>
              <a:rPr lang="uk-UA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uk-UA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Акт прийняття нових будівельних </a:t>
            </a:r>
            <a:r>
              <a:rPr lang="uk-UA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матеріалів на </a:t>
            </a:r>
            <a:r>
              <a:rPr lang="uk-UA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uk-UA" sz="3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арк</a:t>
            </a:r>
            <a:r>
              <a:rPr lang="uk-UA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2 прим. </a:t>
            </a:r>
            <a:r>
              <a:rPr lang="uk-UA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uk-UA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Додаток:</a:t>
            </a:r>
            <a:r>
              <a:rPr lang="uk-UA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 </a:t>
            </a:r>
            <a:r>
              <a:rPr lang="uk-UA" sz="3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Укрдержархіву</a:t>
            </a:r>
            <a:r>
              <a:rPr lang="uk-UA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20.09.2017 </a:t>
            </a:r>
            <a:br>
              <a:rPr lang="uk-UA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№ </a:t>
            </a:r>
            <a:r>
              <a:rPr lang="uk-UA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595/03-12 і </a:t>
            </a:r>
            <a:r>
              <a:rPr lang="uk-UA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додаток до </a:t>
            </a:r>
            <a:r>
              <a:rPr lang="uk-UA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нього, </a:t>
            </a:r>
            <a:r>
              <a:rPr lang="uk-UA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uk-UA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всього </a:t>
            </a:r>
            <a:r>
              <a:rPr lang="uk-UA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 арк. в 1 прим</a:t>
            </a:r>
            <a:r>
              <a:rPr lang="uk-UA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Додаток:   </a:t>
            </a:r>
            <a:r>
              <a:rPr lang="uk-UA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на </a:t>
            </a:r>
            <a:r>
              <a:rPr lang="uk-UA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арк. в електронному вигляді</a:t>
            </a:r>
            <a:r>
              <a:rPr lang="uk-UA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15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52254" y="198120"/>
            <a:ext cx="9739745" cy="5911735"/>
          </a:xfrm>
          <a:noFill/>
        </p:spPr>
        <p:txBody>
          <a:bodyPr>
            <a:noAutofit/>
          </a:bodyPr>
          <a:lstStyle/>
          <a:p>
            <a:r>
              <a:rPr lang="uk-UA" sz="5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Діловодство</a:t>
            </a:r>
            <a:r>
              <a:rPr lang="uk-UA" sz="5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це сукупність процесів, що забезпечують документування управлінської інформації й організацію роботи зі службовими документами</a:t>
            </a:r>
            <a:endParaRPr lang="uk-UA" sz="5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93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35382" y="1"/>
            <a:ext cx="9656618" cy="5694218"/>
          </a:xfrm>
          <a:noFill/>
        </p:spPr>
        <p:txBody>
          <a:bodyPr>
            <a:noAutofit/>
          </a:bodyPr>
          <a:lstStyle/>
          <a:p>
            <a: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			</a:t>
            </a:r>
            <a:r>
              <a:rPr lang="uk-UA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підпис</a:t>
            </a:r>
            <a: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5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наприклад:</a:t>
            </a:r>
            <a:b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Ректор Київського національного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торговельно-економічного університету	</a:t>
            </a: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(підпис)	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А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Мазаракі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Ректор					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(підпис)	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А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Мазаракі</a:t>
            </a:r>
            <a:endParaRPr lang="uk-U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06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1720" y="198120"/>
            <a:ext cx="9860280" cy="4831080"/>
          </a:xfrm>
          <a:noFill/>
        </p:spPr>
        <p:txBody>
          <a:bodyPr>
            <a:noAutofit/>
          </a:bodyPr>
          <a:lstStyle/>
          <a:p>
            <a:r>
              <a:rPr lang="uk-UA" sz="5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Ректор 						</a:t>
            </a:r>
            <a:r>
              <a:rPr lang="uk-UA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uk-UA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3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підпис)</a:t>
            </a:r>
            <a:r>
              <a:rPr lang="uk-UA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А</a:t>
            </a:r>
            <a:r>
              <a:rPr lang="uk-UA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</a:t>
            </a:r>
            <a:r>
              <a:rPr lang="uk-UA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Мазаракі</a:t>
            </a:r>
            <a:r>
              <a:rPr lang="uk-UA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Головний бухгалтер 				</a:t>
            </a:r>
            <a:r>
              <a:rPr lang="uk-UA" sz="3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(підпис)</a:t>
            </a:r>
            <a:r>
              <a:rPr lang="uk-UA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Н</a:t>
            </a:r>
            <a:r>
              <a:rPr lang="uk-UA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І</a:t>
            </a:r>
            <a:r>
              <a:rPr lang="uk-UA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Олійник</a:t>
            </a:r>
            <a:endParaRPr lang="uk-UA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57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1720" y="198120"/>
            <a:ext cx="9860280" cy="5135880"/>
          </a:xfrm>
          <a:noFill/>
        </p:spPr>
        <p:txBody>
          <a:bodyPr>
            <a:noAutofit/>
          </a:bodyPr>
          <a:lstStyle/>
          <a:p>
            <a:r>
              <a:rPr lang="uk-UA" sz="5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Голова </a:t>
            </a:r>
            <a:r>
              <a:rPr lang="uk-UA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вченої ради				</a:t>
            </a:r>
            <a:r>
              <a:rPr lang="uk-UA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3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підпис)		</a:t>
            </a:r>
            <a:r>
              <a:rPr lang="uk-UA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</a:t>
            </a:r>
            <a:r>
              <a:rPr lang="uk-UA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Мазаракі</a:t>
            </a:r>
            <a:r>
              <a:rPr lang="uk-UA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 вченої ради			</a:t>
            </a:r>
            <a:r>
              <a:rPr lang="uk-UA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3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підпис)	</a:t>
            </a:r>
            <a:r>
              <a:rPr lang="uk-UA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</a:t>
            </a:r>
            <a:r>
              <a:rPr lang="uk-UA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</a:t>
            </a:r>
            <a:r>
              <a:rPr lang="uk-UA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Тарасюк</a:t>
            </a:r>
            <a:r>
              <a:rPr lang="uk-UA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40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1720" y="198120"/>
            <a:ext cx="9860280" cy="6233160"/>
          </a:xfrm>
          <a:noFill/>
        </p:spPr>
        <p:txBody>
          <a:bodyPr>
            <a:noAutofit/>
          </a:bodyPr>
          <a:lstStyle/>
          <a:p>
            <a:r>
              <a:rPr lang="uk-UA" sz="5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Голова комісії</a:t>
            </a:r>
            <a:r>
              <a:rPr lang="uk-UA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uk-UA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3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підпис)		</a:t>
            </a:r>
            <a:r>
              <a:rPr lang="uk-UA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ініціали, прізвище</a:t>
            </a:r>
            <a:r>
              <a:rPr lang="uk-UA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Члени комісії</a:t>
            </a:r>
            <a:r>
              <a:rPr lang="uk-UA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uk-UA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3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підпис)	</a:t>
            </a:r>
            <a:r>
              <a:rPr lang="uk-UA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ініціали, </a:t>
            </a:r>
            <a:r>
              <a:rPr lang="uk-UA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прізвище</a:t>
            </a:r>
            <a:br>
              <a:rPr lang="uk-UA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</a:t>
            </a:r>
            <a:r>
              <a:rPr lang="uk-UA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3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підпис)	</a:t>
            </a:r>
            <a:r>
              <a:rPr lang="uk-UA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ініціали, </a:t>
            </a:r>
            <a:r>
              <a:rPr lang="uk-UA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прізвище</a:t>
            </a:r>
            <a:br>
              <a:rPr lang="uk-UA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</a:t>
            </a:r>
            <a:r>
              <a:rPr lang="uk-UA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3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підпис)	</a:t>
            </a:r>
            <a:r>
              <a:rPr lang="uk-UA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ініціали, прізвище</a:t>
            </a:r>
            <a:endParaRPr lang="uk-UA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95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52255" y="198120"/>
            <a:ext cx="9739744" cy="5196840"/>
          </a:xfrm>
          <a:noFill/>
        </p:spPr>
        <p:txBody>
          <a:bodyPr>
            <a:noAutofit/>
          </a:bodyPr>
          <a:lstStyle/>
          <a:p>
            <a:r>
              <a:rPr lang="uk-UA" sz="5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Ректор Київського національного		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Ректор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Харківського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торговельно-економічного				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університету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університету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				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ім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В.Н. Каразіна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(1,5 інтервал)					</a:t>
            </a: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(</a:t>
            </a: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1,5 інтервал)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Мазаракі		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______________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Бакіров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(відбиток гербової печатки)			</a:t>
            </a: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відбиток гербової печатки)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32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2640" y="198120"/>
            <a:ext cx="10119359" cy="5196840"/>
          </a:xfrm>
          <a:noFill/>
        </p:spPr>
        <p:txBody>
          <a:bodyPr>
            <a:noAutofit/>
          </a:bodyPr>
          <a:lstStyle/>
          <a:p>
            <a:r>
              <a:rPr lang="uk-UA" sz="4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uk-UA" sz="4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МП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Декан факультету		</a:t>
            </a:r>
            <a:r>
              <a:rPr lang="uk-UA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підпис)	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ініціали,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прізвище</a:t>
            </a:r>
            <a:b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Проректор з наукової роботи	</a:t>
            </a:r>
            <a:r>
              <a:rPr lang="uk-UA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підпис)	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ініціали, прізвище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33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18360" y="182880"/>
            <a:ext cx="10073640" cy="5196840"/>
          </a:xfrm>
          <a:noFill/>
        </p:spPr>
        <p:txBody>
          <a:bodyPr>
            <a:noAutofit/>
          </a:bodyPr>
          <a:lstStyle/>
          <a:p>
            <a:pPr fontAlgn="base"/>
            <a:r>
              <a:rPr lang="uk-UA" sz="5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оригіналом згідно: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Завідувач відділу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аспірантури і докторантури		</a:t>
            </a:r>
            <a:r>
              <a:rPr lang="uk-UA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(підпис)</a:t>
            </a:r>
            <a:r>
              <a:rPr lang="uk-UA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Ю</a:t>
            </a:r>
            <a:r>
              <a:rPr lang="uk-UA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</a:t>
            </a:r>
            <a:r>
              <a:rPr lang="uk-UA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Аніщенко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«___»_______20__р.		</a:t>
            </a:r>
            <a:r>
              <a:rPr lang="uk-UA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відбиток печатки відділу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r>
              <a:rPr lang="uk-UA" sz="2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 </a:t>
            </a:r>
            <a:r>
              <a:rPr lang="uk-UA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контролю діловодства)</a:t>
            </a:r>
            <a:endParaRPr lang="uk-UA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92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18360" y="0"/>
            <a:ext cx="10073640" cy="6858000"/>
          </a:xfrm>
          <a:noFill/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КИЇВСЬКИЙ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НАЦІОНАЛЬНИЙ ТОРГОВЕЛЬНО-ЕКОНОМІЧНИЙ </a:t>
            </a: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</a:t>
            </a: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ВИТЯГ 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  НАКАЗУ  </a:t>
            </a:r>
            <a:r>
              <a:rPr lang="uk-UA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«31» жовтня 2017 р.			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м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Київ				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 № 3639</a:t>
            </a: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відрахування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uk-UA" sz="2400" cap="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 тексту наказу</a:t>
            </a:r>
            <a:br>
              <a:rPr lang="uk-UA" sz="2400" cap="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Ректор															А. А. Мазаракі</a:t>
            </a:r>
            <a:b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оригіналом згідно: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Завідувач відділу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аспірантури і докторантури		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підпис)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Ю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М. </a:t>
            </a:r>
            <a:r>
              <a:rPr lang="uk-UA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Аніщенко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«___»_______20__р.		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відбиток печатки відділу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 </a:t>
            </a: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контролю діловодства)</a:t>
            </a:r>
          </a:p>
        </p:txBody>
      </p:sp>
    </p:spTree>
    <p:extLst>
      <p:ext uri="{BB962C8B-B14F-4D97-AF65-F5344CB8AC3E}">
        <p14:creationId xmlns:p14="http://schemas.microsoft.com/office/powerpoint/2010/main" val="172561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20290" y="-1"/>
            <a:ext cx="9171709" cy="6705601"/>
          </a:xfrm>
          <a:noFill/>
        </p:spPr>
        <p:txBody>
          <a:bodyPr>
            <a:noAutofit/>
          </a:bodyPr>
          <a:lstStyle/>
          <a:p>
            <a: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5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5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</a:t>
            </a:r>
            <a:r>
              <a:rPr lang="uk-UA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виконавців</a:t>
            </a:r>
            <a: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наприклад:</a:t>
            </a:r>
            <a:b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Петренко П</a:t>
            </a:r>
            <a:r>
              <a:rPr lang="uk-UA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</a:t>
            </a:r>
            <a:r>
              <a:rPr lang="uk-UA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				</a:t>
            </a:r>
            <a:r>
              <a:rPr lang="uk-UA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044) 256 23 29 </a:t>
            </a:r>
            <a:r>
              <a:rPr lang="uk-U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uk-U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Петренко Петро Петрович</a:t>
            </a:r>
            <a:r>
              <a:rPr lang="uk-UA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(044</a:t>
            </a:r>
            <a:r>
              <a:rPr lang="uk-UA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256 23 29</a:t>
            </a:r>
            <a:endParaRPr lang="uk-UA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43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20290" y="-1"/>
            <a:ext cx="9171709" cy="5394961"/>
          </a:xfrm>
          <a:noFill/>
        </p:spPr>
        <p:txBody>
          <a:bodyPr>
            <a:noAutofit/>
          </a:bodyPr>
          <a:lstStyle/>
          <a:p>
            <a:endParaRPr lang="uk-UA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4" y="822960"/>
            <a:ext cx="12172596" cy="478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73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1720" y="198120"/>
            <a:ext cx="9540240" cy="5468390"/>
          </a:xfrm>
          <a:noFill/>
        </p:spPr>
        <p:txBody>
          <a:bodyPr>
            <a:normAutofit/>
          </a:bodyPr>
          <a:lstStyle/>
          <a:p>
            <a:pPr algn="ctr"/>
            <a:r>
              <a:rPr lang="uk-UA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Додержання вимог Інструкції з діловодства </a:t>
            </a:r>
            <a:r>
              <a:rPr lang="uk-UA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у </a:t>
            </a:r>
            <a:r>
              <a:rPr lang="uk-UA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КНТЕУ є обов'язковим для всіх працівників університету</a:t>
            </a:r>
          </a:p>
        </p:txBody>
      </p:sp>
    </p:spTree>
    <p:extLst>
      <p:ext uri="{BB962C8B-B14F-4D97-AF65-F5344CB8AC3E}">
        <p14:creationId xmlns:p14="http://schemas.microsoft.com/office/powerpoint/2010/main" val="154350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82240" y="0"/>
            <a:ext cx="9509760" cy="6858000"/>
          </a:xfrm>
          <a:noFill/>
        </p:spPr>
        <p:txBody>
          <a:bodyPr>
            <a:noAutofit/>
          </a:bodyPr>
          <a:lstStyle/>
          <a:p>
            <a:pPr fontAlgn="base"/>
            <a:r>
              <a:rPr lang="uk-UA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				Додаток </a:t>
            </a: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b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				до </a:t>
            </a: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Інструкції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 </a:t>
            </a: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Зразок 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візування (погодження) </a:t>
            </a:r>
            <a:b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проекту 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наказу (розпорядження)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Проректор 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науково-педагогічної 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	 	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uk-UA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підпис)	</a:t>
            </a:r>
            <a:r>
              <a:rPr lang="uk-UA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Л. 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Шаповал</a:t>
            </a:r>
            <a:b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Головний 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			</a:t>
            </a:r>
            <a:r>
              <a:rPr lang="uk-UA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(</a:t>
            </a:r>
            <a:r>
              <a:rPr lang="uk-UA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підпис)	</a:t>
            </a:r>
            <a:r>
              <a:rPr lang="uk-UA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	  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 І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Олійник</a:t>
            </a:r>
            <a:b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планово-фінансового відділу</a:t>
            </a:r>
            <a:r>
              <a:rPr lang="uk-UA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	</a:t>
            </a:r>
            <a:r>
              <a:rPr lang="uk-UA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підпис</a:t>
            </a:r>
            <a:r>
              <a:rPr lang="uk-UA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		  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 В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Жуйкова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юридичного відділу		 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uk-UA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підпис)	   </a:t>
            </a:r>
            <a:r>
              <a:rPr lang="uk-UA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 Р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Івасин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 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відділу – автор 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	 	    </a:t>
            </a:r>
            <a:r>
              <a:rPr lang="uk-UA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(підпис)	   </a:t>
            </a:r>
            <a:r>
              <a:rPr lang="uk-UA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ініціали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прізвище</a:t>
            </a:r>
            <a:b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ПІБ виконавця</a:t>
            </a:r>
            <a:b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внутрішній телефон</a:t>
            </a:r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56560" y="0"/>
            <a:ext cx="9235440" cy="6428509"/>
          </a:xfrm>
          <a:noFill/>
        </p:spPr>
        <p:txBody>
          <a:bodyPr>
            <a:noAutofit/>
          </a:bodyPr>
          <a:lstStyle/>
          <a:p>
            <a:r>
              <a:rPr lang="uk-UA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про скорочення</a:t>
            </a:r>
            <a: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наприклад:</a:t>
            </a:r>
            <a:b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Відділ </a:t>
            </a:r>
            <a: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організаційно-виховної </a:t>
            </a:r>
            <a:b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 </a:t>
            </a:r>
            <a:r>
              <a:rPr lang="uk-U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інформаційного забезпечення (далі – ВОВРІЗ</a:t>
            </a:r>
            <a: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Інформаційно-обчислювальний центр – Головний центр інформаційних технологій (далі – ІОЦ - ГЦІТ)</a:t>
            </a:r>
            <a:endParaRPr lang="uk-UA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4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56560" y="0"/>
            <a:ext cx="9235440" cy="6428509"/>
          </a:xfrm>
          <a:noFill/>
        </p:spPr>
        <p:txBody>
          <a:bodyPr>
            <a:noAutofit/>
          </a:bodyPr>
          <a:lstStyle/>
          <a:p>
            <a:r>
              <a:rPr lang="uk-UA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</a:t>
            </a:r>
            <a: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наприклад:</a:t>
            </a:r>
            <a:b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	Директору      Інформаційно-обчислювального  центру-Головного           центру         інформаційних технологій   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Шестаку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Я. І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забезпечити  внесення 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 в програму «</a:t>
            </a:r>
            <a:r>
              <a:rPr lang="uk-UA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OPTiMA-WorkFlow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b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4.	Визнати    таким,      що      втратив     чинність  наказ    КНТЕУ   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23.05.2016    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1421    «Про затвердження індексації підрозділів».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5.	Контроль  за  виконання  наказу  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покласти 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на 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 проректора 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науково-педагогічної 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 Притульську Н.В.</a:t>
            </a:r>
          </a:p>
        </p:txBody>
      </p:sp>
    </p:spTree>
    <p:extLst>
      <p:ext uri="{BB962C8B-B14F-4D97-AF65-F5344CB8AC3E}">
        <p14:creationId xmlns:p14="http://schemas.microsoft.com/office/powerpoint/2010/main" val="116359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55520" y="182880"/>
            <a:ext cx="9936480" cy="5745480"/>
          </a:xfrm>
          <a:noFill/>
        </p:spPr>
        <p:txBody>
          <a:bodyPr>
            <a:noAutofit/>
          </a:bodyPr>
          <a:lstStyle/>
          <a:p>
            <a:r>
              <a:rPr lang="uk-UA" sz="5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Внести</a:t>
            </a:r>
            <a:r>
              <a:rPr lang="uk-UA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зміни до наказу (розпорядження)…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пункт 2 викласти в такій редакції:…;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пункт 3 виключити;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абзац другий пункту 3 доповнити словами</a:t>
            </a:r>
            <a: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b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47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4544" y="0"/>
            <a:ext cx="9767455" cy="6858000"/>
          </a:xfrm>
          <a:noFill/>
        </p:spPr>
        <p:txBody>
          <a:bodyPr>
            <a:noAutofit/>
          </a:bodyPr>
          <a:lstStyle/>
          <a:p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  <a:r>
              <a:rPr lang="uk-UA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Зразок службової записки</a:t>
            </a:r>
            <a:br>
              <a:rPr lang="uk-UA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</a:t>
            </a: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Проректору з адміністративно-</a:t>
            </a:r>
            <a:b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господарської роботи</a:t>
            </a:r>
            <a:b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Шаповалу Л. Г.</a:t>
            </a:r>
            <a:b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   </a:t>
            </a: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Службова записка</a:t>
            </a:r>
            <a:b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10.11.2017						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   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№ 34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замовлення </a:t>
            </a:r>
            <a:br>
              <a:rPr lang="uk-UA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табличок в стелаж</a:t>
            </a:r>
            <a:br>
              <a:rPr lang="uk-UA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uk-UA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 зі змінами в організаційній структурі університету (</a:t>
            </a:r>
            <a:r>
              <a:rPr lang="uk-UA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КНТЕУ від 26.10.2017  № 3510, від 31.10.2017 № 3576), </a:t>
            </a: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прошу Вас дати розпорядження відповідним службам замовити </a:t>
            </a:r>
            <a:r>
              <a:rPr lang="uk-UA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металеву сіру табличку </a:t>
            </a: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240*20 мм в стелаж для кореспонденції, який знаходиться у відділі організації та контролю діловодства, а саме</a:t>
            </a:r>
            <a:r>
              <a:rPr lang="uk-UA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uk-UA" sz="1800" b="1" cap="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Відділ </a:t>
            </a:r>
            <a:r>
              <a:rPr lang="uk-UA" sz="1800" b="1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організаційно-виховної роботи </a:t>
            </a:r>
            <a:br>
              <a:rPr lang="uk-UA" sz="1800" b="1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b="1" cap="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 	    та </a:t>
            </a:r>
            <a:r>
              <a:rPr lang="uk-UA" sz="1800" b="1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інформаційного </a:t>
            </a:r>
            <a:r>
              <a:rPr lang="uk-UA" sz="1800" b="1" cap="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</a:t>
            </a:r>
            <a:r>
              <a:rPr lang="uk-UA" sz="2000" b="1" cap="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b="1" cap="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100" b="1" cap="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100" b="1" cap="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cap="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b="1" cap="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відділу</a:t>
            </a: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 та контролю діловодства			</a:t>
            </a:r>
            <a:r>
              <a:rPr lang="uk-UA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1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(підпис)</a:t>
            </a:r>
            <a:r>
              <a:rPr lang="uk-UA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О. П</a:t>
            </a:r>
            <a:r>
              <a:rPr lang="uk-UA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Питель</a:t>
            </a:r>
            <a:endParaRPr lang="uk-UA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30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endParaRPr lang="uk-UA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073369"/>
              </p:ext>
            </p:extLst>
          </p:nvPr>
        </p:nvGraphicFramePr>
        <p:xfrm>
          <a:off x="2926081" y="2223928"/>
          <a:ext cx="9067799" cy="23479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03571"/>
                <a:gridCol w="2491651"/>
                <a:gridCol w="1799581"/>
                <a:gridCol w="2484761"/>
                <a:gridCol w="118823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Індекс справи (тому, частини)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Заголовок справи </a:t>
                      </a:r>
                      <a:b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(тому, частини)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справ (томів, частин)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Строк зберігання справи (тому, частини) і номери статей за переліком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Примітки</a:t>
                      </a:r>
                      <a:endParaRPr lang="uk-UA" sz="18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8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8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розділу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uk-UA" sz="18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uk-UA" sz="18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uk-UA" sz="18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uk-UA" sz="18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uk-UA" sz="18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uk-UA" sz="18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uk-UA" sz="18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575560" y="-48874"/>
            <a:ext cx="9616440" cy="69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Київський національний 				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торговельно-економічний університет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uk-UA" alt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(назва структурного підрозділу)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НОМЕНКЛАТУРА СПРАВ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______________№________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__________рік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lang="uk-UA" alt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lang="uk-UA" alt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lang="uk-UA" alt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Посада керівника 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структурного підрозділу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kumimoji="0" lang="uk-UA" alt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(підпис)		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ініціали, прізвище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«___» ________ 20___ р.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Начальник відділу 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організації та контролю діловодства	</a:t>
            </a:r>
            <a:r>
              <a:rPr kumimoji="0" lang="uk-UA" alt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(підпис)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О. П. Питель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«___» ________ 20___ р.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uk-UA" alt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86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1829118" y="1567689"/>
            <a:ext cx="10362882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lang="uk-UA" altLang="uk-UA" sz="112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kumimoji="0" lang="uk-UA" altLang="uk-UA" sz="11200" b="1" i="1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68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pPr fontAlgn="base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				</a:t>
            </a:r>
            <a:endParaRPr lang="uk-U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2867891" y="1"/>
            <a:ext cx="9324109" cy="6235930"/>
          </a:xfrm>
        </p:spPr>
        <p:txBody>
          <a:bodyPr>
            <a:normAutofit lnSpcReduction="10000"/>
          </a:bodyPr>
          <a:lstStyle/>
          <a:p>
            <a:r>
              <a:rPr lang="uk-UA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			про дату</a:t>
            </a:r>
          </a:p>
          <a:p>
            <a:endParaRPr lang="uk-UA" sz="3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uk-UA" sz="4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uk-UA" sz="48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4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03.10.2017</a:t>
            </a:r>
            <a:endParaRPr lang="uk-UA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</a:p>
          <a:p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03 </a:t>
            </a:r>
            <a:r>
              <a:rPr lang="uk-U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жовтня </a:t>
            </a:r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uk-U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року</a:t>
            </a:r>
          </a:p>
          <a:p>
            <a:pPr lvl="2"/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2"/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03 </a:t>
            </a:r>
            <a:r>
              <a:rPr lang="uk-U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жовтня </a:t>
            </a:r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uk-U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</a:t>
            </a:r>
          </a:p>
          <a:p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81311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pPr fontAlgn="base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				</a:t>
            </a:r>
            <a:endParaRPr lang="uk-U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2867891" y="0"/>
            <a:ext cx="9324109" cy="6385559"/>
          </a:xfrm>
        </p:spPr>
        <p:txBody>
          <a:bodyPr>
            <a:normAutofit fontScale="77500" lnSpcReduction="20000"/>
          </a:bodyPr>
          <a:lstStyle/>
          <a:p>
            <a:r>
              <a:rPr lang="uk-UA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			про дату</a:t>
            </a:r>
          </a:p>
          <a:p>
            <a:endParaRPr lang="uk-UA" sz="3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Прошу  надати  відпустку  за  власний  рахунок  на три календарні дні, з … по…</a:t>
            </a:r>
          </a:p>
          <a:p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												підпис</a:t>
            </a:r>
          </a:p>
          <a:p>
            <a:endParaRPr lang="uk-UA" sz="5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7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Прошу </a:t>
            </a:r>
            <a:r>
              <a:rPr lang="uk-UA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надати відпустку за власний рахунок на три календарні дні, з … по…</a:t>
            </a:r>
          </a:p>
          <a:p>
            <a:endParaRPr lang="uk-U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	</a:t>
            </a:r>
            <a:r>
              <a:rPr lang="uk-UA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підпис</a:t>
            </a:r>
            <a:endParaRPr lang="uk-UA" sz="3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	дата</a:t>
            </a:r>
            <a:endParaRPr lang="uk-UA" sz="3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17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pPr fontAlgn="base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				</a:t>
            </a:r>
            <a:endParaRPr lang="uk-U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2867891" y="0"/>
            <a:ext cx="9324109" cy="6385559"/>
          </a:xfrm>
        </p:spPr>
        <p:txBody>
          <a:bodyPr>
            <a:normAutofit/>
          </a:bodyPr>
          <a:lstStyle/>
          <a:p>
            <a:r>
              <a:rPr lang="uk-UA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про </a:t>
            </a:r>
            <a:r>
              <a:rPr lang="uk-UA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адресатів</a:t>
            </a:r>
            <a:endParaRPr lang="uk-UA" sz="36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наприклад:</a:t>
            </a:r>
            <a:endParaRPr lang="uk-UA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44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 освіти і науки України</a:t>
            </a:r>
          </a:p>
          <a:p>
            <a:endParaRPr lang="uk-UA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</a:p>
          <a:p>
            <a:endPara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Деснянська районна у місті Києві державна адміністрація</a:t>
            </a:r>
          </a:p>
        </p:txBody>
      </p:sp>
    </p:spTree>
    <p:extLst>
      <p:ext uri="{BB962C8B-B14F-4D97-AF65-F5344CB8AC3E}">
        <p14:creationId xmlns:p14="http://schemas.microsoft.com/office/powerpoint/2010/main" val="39134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89564" y="0"/>
            <a:ext cx="9102436" cy="6858000"/>
          </a:xfrm>
          <a:noFill/>
        </p:spPr>
        <p:txBody>
          <a:bodyPr>
            <a:normAutofit fontScale="90000"/>
          </a:bodyPr>
          <a:lstStyle/>
          <a:p>
            <a:r>
              <a:rPr lang="uk-UA" sz="4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</a:t>
            </a:r>
            <a:br>
              <a:rPr lang="uk-UA" sz="4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3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наприклад:</a:t>
            </a:r>
            <a:r>
              <a:rPr lang="uk-UA" sz="4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 освіти і науки України</a:t>
            </a:r>
            <a:r>
              <a:rPr lang="uk-UA" sz="4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вищої освіти</a:t>
            </a:r>
            <a:r>
              <a:rPr lang="uk-UA" sz="4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Директору </a:t>
            </a:r>
            <a:r>
              <a:rPr lang="uk-UA" sz="4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департаменту</a:t>
            </a:r>
            <a:r>
              <a:rPr lang="uk-UA" sz="4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Шарову О</a:t>
            </a:r>
            <a:r>
              <a:rPr lang="uk-UA" sz="4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І.</a:t>
            </a:r>
            <a:br>
              <a:rPr lang="uk-UA" sz="4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4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78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78726" y="106680"/>
            <a:ext cx="9213274" cy="6629400"/>
          </a:xfrm>
          <a:noFill/>
        </p:spPr>
        <p:txBody>
          <a:bodyPr>
            <a:noAutofit/>
          </a:bodyPr>
          <a:lstStyle/>
          <a:p>
            <a:r>
              <a:rPr lang="uk-UA" sz="4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наприклад:</a:t>
            </a:r>
            <a: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Секретарю Ради національної </a:t>
            </a:r>
            <a:r>
              <a:rPr lang="uk-UA" sz="4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 і </a:t>
            </a:r>
            <a:r>
              <a:rPr lang="uk-UA" sz="4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оборони України</a:t>
            </a:r>
            <a:r>
              <a:rPr lang="uk-UA" sz="4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Турчинову О</a:t>
            </a:r>
            <a:r>
              <a:rPr lang="uk-UA" sz="4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В.</a:t>
            </a:r>
            <a:br>
              <a:rPr lang="uk-UA" sz="4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uk-UA" sz="5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5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Заступнику Міністра освіти             і науки України</a:t>
            </a:r>
            <a:br>
              <a:rPr lang="uk-UA" sz="4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Гребі</a:t>
            </a:r>
            <a:r>
              <a:rPr lang="uk-UA" sz="4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Р. В.</a:t>
            </a:r>
            <a:endParaRPr lang="uk-UA" sz="4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24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92581" y="0"/>
            <a:ext cx="9185563" cy="5375564"/>
          </a:xfrm>
          <a:noFill/>
        </p:spPr>
        <p:txBody>
          <a:bodyPr>
            <a:noAutofit/>
          </a:bodyPr>
          <a:lstStyle/>
          <a:p>
            <a:r>
              <a:rPr lang="uk-UA" sz="5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5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Керівникам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відокремлених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структурних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КНТЕУ</a:t>
            </a:r>
          </a:p>
        </p:txBody>
      </p:sp>
    </p:spTree>
    <p:extLst>
      <p:ext uri="{BB962C8B-B14F-4D97-AF65-F5344CB8AC3E}">
        <p14:creationId xmlns:p14="http://schemas.microsoft.com/office/powerpoint/2010/main" val="50107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501</TotalTime>
  <Words>118</Words>
  <Application>Microsoft Office PowerPoint</Application>
  <PresentationFormat>Широкоэкранный</PresentationFormat>
  <Paragraphs>103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1" baseType="lpstr">
      <vt:lpstr>Arial</vt:lpstr>
      <vt:lpstr>Century Gothic</vt:lpstr>
      <vt:lpstr>Times New Roman</vt:lpstr>
      <vt:lpstr>Wingdings 3</vt:lpstr>
      <vt:lpstr>Легкий дым</vt:lpstr>
      <vt:lpstr>Тема семінару «Інструкція               з діловодства           у КНТЕУ»</vt:lpstr>
      <vt:lpstr>Діловодство – це сукупність процесів, що забезпечують документування управлінської інформації й організацію роботи зі службовими документами</vt:lpstr>
      <vt:lpstr>Додержання вимог Інструкції з діловодства     у КНТЕУ є обов'язковим для всіх працівників університету</vt:lpstr>
      <vt:lpstr>                 </vt:lpstr>
      <vt:lpstr>                 </vt:lpstr>
      <vt:lpstr>                 </vt:lpstr>
      <vt:lpstr>                 наприклад:  Міністерство освіти і науки України Департамент вищої освіти Директору департаменту Шарову О. І.   </vt:lpstr>
      <vt:lpstr>наприклад:  Секретарю Ради національної безпеки і оборони України Турчинову О. В.  або  Заступнику Міністра освіти             і науки України Гребі Р. В.</vt:lpstr>
      <vt:lpstr>наприклад:  Керівникам  відокремлених структурних  підрозділів КНТЕУ</vt:lpstr>
      <vt:lpstr>наприклад:  Державна інспекція          навчальних закладів України вул. Ісаакяна, 18,  м. Київ,  01135</vt:lpstr>
      <vt:lpstr>наприклад:  Петренку Петру Петровичу вул. Бальзака, буд. 20, кв. 30 м. Київ,   02225</vt:lpstr>
      <vt:lpstr>           про гриф затвердження  наприклад:  ЗАТВЕРДЖУЮ (1,5 інтервал) Ректор Київського національного  торговельно-економічного університету (1,5 інтервал) _________________ А. А. Мазаракі (1,5 інтервал) «____»___________ 20__ р.</vt:lpstr>
      <vt:lpstr>наприклад:  ЗАТВЕРДЖЕНО (1,5 інтервал)   постанова вченої ради Київського  національного торговельно- економічного університету (1,5 інтервал) «__»______ 20__ р. протокол №____ </vt:lpstr>
      <vt:lpstr>          Начальнику запорізької            митниці ДФС України  Про проходження  виробничої практики   Київський національний торговельно-економічний університет   просить   надати   студентові   ІІІ   курсу денної    форми    навчання    факультету   торгівлі   та маркетингу Петренку Петру Петровичу можливість…</vt:lpstr>
      <vt:lpstr>         НАКАЗ   «___»_________2017 р.       м. Київ      №______   Про проведення навчальних  семінарів з діловодства     На  виконання  п. 3  (або Відповідно до …)  наказу   КНТЕУ  від 16.12.2016  № 3946 «Про введення  в дію  рішення   вченої   ради    КНТЕУ  про  затвердження    Інструкції  з   діловодства     у      Київському    національному   торговельно-економічному університеті»    НАКАЗУЮ: </vt:lpstr>
      <vt:lpstr>наприклад:  Додаток до наказу Київського національного торговельно-економічного університету «___» ________ 20__ р. № ____ </vt:lpstr>
      <vt:lpstr>наприклад:  що додається;  згідно з додатком;  (додаток 3);  відповідно до додатка 1;  (див. додаток 2) </vt:lpstr>
      <vt:lpstr>наприклад:  Продовження додатка;  Продовження додатка 1  Додаток 1; Додаток 2 </vt:lpstr>
      <vt:lpstr>наприклад: л Додаток:    на 10 арк. у 2 прим. а Додатки:  1. Проект реконструкції гуртожитку       на 2 арк. у 1 прим.       2. Акт прийняття нових будівельних       матеріалів на 3 арк. у 2 прим.  ро Додаток:    лист Укрдержархіву 20.09.2017       № 595/03-12 і додаток до нього,        всього на 20 арк. в 1 прим. а Додаток:    на 3 арк. в електронному вигляді.</vt:lpstr>
      <vt:lpstr>                 про підпис   наприклад:  Ректор Київського національного торговельно-економічного університету (підпис) А. А. Мазаракі   або   Ректор           (підпис) А. А. Мазаракі</vt:lpstr>
      <vt:lpstr>наприклад:   Ректор          (підпис)  А. А. Мазаракі    Головний бухгалтер     (підпис)  Н. І. Олійник</vt:lpstr>
      <vt:lpstr>наприклад:  Голова вченої ради    (підпис)  А. А. Мазаракі    Секретар вченої ради   (підпис)  М. В. Тарасюк </vt:lpstr>
      <vt:lpstr>наприклад:  Голова комісії    (підпис)  ініціали, прізвище    Члени комісії    (підпис)   ініціали, прізвище           (підпис)   ініціали, прізвище           (підпис)   ініціали, прізвище</vt:lpstr>
      <vt:lpstr>наприклад:  Ректор Київського національного  Ректор Харківського  торговельно-економічного    національного університету  університету         ім. В.Н. Каразіна (1,5 інтервал)         (1,5 інтервал) _______________ А. А. Мазаракі   ______________ В. С. Бакіров (відбиток гербової печатки)    (відбиток гербової печатки) </vt:lpstr>
      <vt:lpstr>наприклад:   МП  Декан факультету  (підпис)   ініціали, прізвище  або  Проректор з наукової роботи (підпис)   ініціали, прізвище  </vt:lpstr>
      <vt:lpstr>наприклад:  З оригіналом згідно:   Завідувач відділу  аспірантури і докторантури  (підпис)   Ю. М. Аніщенко «___»_______20__р.   (відбиток печатки відділу         організації та контролю діловодства)</vt:lpstr>
      <vt:lpstr>  КИЇВСЬКИЙ НАЦІОНАЛЬНИЙ ТОРГОВЕЛЬНО-ЕКОНОМІЧНИЙ          УНІВЕРСИТЕТ         ВИТЯГ  ІЗ  НАКАЗУ     «31» жовтня 2017 р.       м. Київ         № 3639   Про відрахування          Частина тексту наказу  Ректор               А. А. Мазаракі  З оригіналом згідно:   Завідувач відділу  аспірантури і докторантури   (підпис)      Ю. М. Аніщенко «___»_______20__р.       (відбиток печатки відділу           організації та контролю діловодства)</vt:lpstr>
      <vt:lpstr>                 про виконавців  наприклад:  Петренко П. П.      (044) 256 23 29    або     Петренко Петро Петрович (044) 256 23 29</vt:lpstr>
      <vt:lpstr>Презентация PowerPoint</vt:lpstr>
      <vt:lpstr>                 Додаток 13                  до Інструкції         Зразок візування (погодження)        проекту наказу (розпорядження)   Проректор  з науково-педагогічної роботи      (підпис)   С. Л. Шаповал   Головний бухгалтер       (підпис)      Н. І. Олійник   Начальник  планово-фінансового відділу       (підпис)     Р. В. Жуйкова   Начальник юридичного відділу     (підпис)       О. Р. Івасин    Керівник відділу – автор документа       (підпис)      ініціали, прізвище    ПІБ виконавця внутрішній телефон</vt:lpstr>
      <vt:lpstr>             про скорочення  наприклад:  Відділ організаційно-виховної  роботи та інформаційного забезпечення (далі – ВОВРІЗ)  Інформаційно-обчислювальний центр – Головний центр інформаційних технологій (далі – ІОЦ - ГЦІТ)</vt:lpstr>
      <vt:lpstr>               наприклад:   3.  Директору      Інформаційно-обчислювального  центру-Головного           центру         інформаційних технологій   (Шестаку  Я. І.)  забезпечити  внесення змін в програму «OPTiMA-WorkFlow».  4. Визнати    таким,      що      втратив     чинність  наказ    КНТЕУ   від    23.05.2016    №   1421    «Про затвердження індексації підрозділів».  5. Контроль  за  виконання  наказу  покласти   на першого проректора з науково-педагогічної роботи Притульську Н.В.</vt:lpstr>
      <vt:lpstr>наприклад:  1. Внести зміни до наказу (розпорядження)…  1) пункт 2 викласти в такій редакції:…; 2) пункт 3 виключити; 3) абзац другий пункту 3 доповнити словами… </vt:lpstr>
      <vt:lpstr>        Зразок службової записки               Проректору з адміністративно-              господарської роботи              Шаповалу Л. Г.                    Службова записка 10.11.2017                      № 34  Про замовлення  табличок в стелаж         У зв’язку зі змінами в організаційній структурі університету (наказ КНТЕУ від 26.10.2017  № 3510, від 31.10.2017 № 3576), прошу Вас дати розпорядження відповідним службам замовити металеву сіру табличку 240*20 мм в стелаж для кореспонденції, який знаходиться у відділі організації та контролю діловодства, а саме:      Відділ організаційно-виховної роботи            та інформаційного забезпечення    Начальник відділу організації та контролю діловодства    (підпис)    О. П. Питель</vt:lpstr>
      <vt:lpstr>       </vt:lpstr>
      <vt:lpstr>Дякую за увагу!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Доброго дня!</dc:title>
  <dc:creator>Elena</dc:creator>
  <cp:lastModifiedBy>Elena</cp:lastModifiedBy>
  <cp:revision>73</cp:revision>
  <dcterms:created xsi:type="dcterms:W3CDTF">2017-11-23T13:57:20Z</dcterms:created>
  <dcterms:modified xsi:type="dcterms:W3CDTF">2017-12-05T08:24:35Z</dcterms:modified>
</cp:coreProperties>
</file>