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56" r:id="rId7"/>
    <p:sldMasterId id="2147483768" r:id="rId8"/>
    <p:sldMasterId id="2147483780" r:id="rId9"/>
    <p:sldMasterId id="2147483804" r:id="rId10"/>
    <p:sldMasterId id="2147483816" r:id="rId11"/>
    <p:sldMasterId id="2147483828" r:id="rId12"/>
    <p:sldMasterId id="2147483840" r:id="rId13"/>
  </p:sldMasterIdLst>
  <p:sldIdLst>
    <p:sldId id="256" r:id="rId14"/>
    <p:sldId id="265" r:id="rId15"/>
    <p:sldId id="264" r:id="rId16"/>
    <p:sldId id="263" r:id="rId17"/>
    <p:sldId id="266" r:id="rId18"/>
    <p:sldId id="269" r:id="rId19"/>
    <p:sldId id="273" r:id="rId20"/>
    <p:sldId id="274" r:id="rId21"/>
    <p:sldId id="275" r:id="rId22"/>
    <p:sldId id="296" r:id="rId23"/>
    <p:sldId id="280" r:id="rId24"/>
    <p:sldId id="278" r:id="rId25"/>
    <p:sldId id="279" r:id="rId26"/>
    <p:sldId id="276" r:id="rId27"/>
    <p:sldId id="281" r:id="rId28"/>
    <p:sldId id="282" r:id="rId29"/>
    <p:sldId id="268" r:id="rId30"/>
    <p:sldId id="286" r:id="rId31"/>
    <p:sldId id="289" r:id="rId32"/>
    <p:sldId id="290" r:id="rId33"/>
    <p:sldId id="287" r:id="rId34"/>
    <p:sldId id="288" r:id="rId35"/>
    <p:sldId id="291" r:id="rId36"/>
    <p:sldId id="293" r:id="rId37"/>
    <p:sldId id="292" r:id="rId38"/>
    <p:sldId id="294" r:id="rId39"/>
    <p:sldId id="295" r:id="rId40"/>
    <p:sldId id="28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224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9C5E2-4829-4F9C-AFE4-83F3F0063B2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53F78-1BA5-48B6-89EC-35E2B7C14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D2230-85AD-4FBE-A13A-9064F49A16D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9EA9-AB78-421E-91B6-B197CF558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24D7F1-F4BD-477B-B881-85749AD570D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830226-078A-47EB-9346-462D96D20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8071-D730-4F8B-A2C9-A5367FACF60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D2042-36A2-4ACD-9CED-71E15E404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144AEA-0011-44F7-B9E9-25D6FED0CA2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3F9799-2CE9-4607-9617-46DFA829C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3C7BF-AA6E-44ED-A2D2-BDC1FFF58A03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2634-AE7C-461B-9505-6BE3D1733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ACC3E6-6750-4F46-BF50-BB4D5632855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200D0C-7B4B-4142-8DE5-FACB0D2B5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7B0DE-7894-453C-97AA-21A236A9B72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CFC7B-B964-4D92-9518-56DD1761E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169F7B-65CF-4A83-8B46-6769BB7C1B2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E197C2-E326-4AEF-8416-39D760395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9C0BA9-ED9D-442C-A4FB-5A97A251D3E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93BA79-060C-436C-95E7-938166523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BE49322-82F2-4785-A59C-D34A58A24CB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F2C156-7E24-4C3A-99B3-300271767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5C16C-224D-4B8B-8600-E6282EB8D18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052D-234C-4DEB-B6FF-F86DB499F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4DD0-EE7D-406E-BC4E-85FEB3B507B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A2D1-2424-4ED5-9A2F-DB9B97BD6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41C9-E88A-4395-A535-E2F8C309FBD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EEE9-4174-4EFD-98E3-DFDF38550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74608-9E8C-41A9-8719-A96BA10C95C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9A8C3-518A-4775-9634-F74CDF53B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8710-A333-4F60-9469-F0C9D1F1317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EBE5-E427-4DD0-A097-82A635BB3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DF141-C806-44A3-8406-22137993FBB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A26E-AE9E-4546-81C2-8F303B64F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DD277-247A-43AE-9B54-5EE8F19D4F6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9DD1D-6DD9-4DDF-9606-A1185BF81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70E3-2C4C-4C7A-84FA-EF52A2FF545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13B4-1053-4397-8913-1DAFDDBBF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53843-7058-42BD-A531-BCE9369D30F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EF39-CDE5-40CA-BA81-8BEEC0CA5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F48D2-6DAA-4BB6-9EC0-1862FC1C706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27A12-3000-4A4D-A266-AC12B80DD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83E67-8026-4D4E-9DE8-932AB1F68D4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E6CD0-C1C9-4F82-8A9B-3D979C592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8236F-196F-4EDD-84FA-02D39BEDC4D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C15F4-2D49-4D9F-A69D-06CDBFB9A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21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541DA16F-0E31-4ED0-AA5E-0DD7B7CF8C5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50483-F5A6-42C5-A7BE-8DBC39BDC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9B069-8473-4790-979A-2B0A35F4689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9460-F4C7-40B8-9CC1-F7481543D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01112-6CDA-418A-876A-BD7C71A1982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5628-ED52-457B-9E38-C410C70EC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0743C-EEC6-44C8-8A8B-E17643960CB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33710-87E4-46A1-A8A1-B808CD96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F1AB-B0A2-429E-A66B-F46024FC404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160C6-1CED-402E-A2F6-99C71FDD0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C1D93-C2B6-43FE-B6C0-925F1B929F7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612AE-975A-441E-BB5D-B9379BBA0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DDF8-2BA3-49F6-AA3E-8F34C59B554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68290-0B2C-433A-9DC9-392E68E463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10521-1F86-417A-9470-87472CA5BF6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044A3-F251-45AD-994A-4935948E3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A083C-F1AA-4500-95FE-5D2BBDA0A4E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23DE-1CCD-405E-AEC8-2C03481E1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CA76-2590-4FB6-A4A3-1CB6D068349C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70DB9-288F-41FC-B13C-828B8BB2A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CAC2D-58C2-4918-A140-1781C6359806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A5362-3899-475C-A69C-7FE1CB9E1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5B1D0-C0D2-4695-97EE-4F2779B3616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FD5AA-CFF7-4A94-AEED-285B17C54D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84AC2-2BEF-4462-8E27-151BD6A1054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BE6CD-3D1C-4ED2-9634-07C8C9A54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3531D-2D9B-4169-A905-27AF4D6D0A0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4C22C-B4F5-4DC4-BADA-0A9D49DBE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72B1C-E189-46A1-9320-524CCA1BCCC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5B62B-AFC6-4617-BB40-ED5DBACA5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FAF8-2D42-4404-B495-2A6E4D922AE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485F-FCB9-4B17-AB00-C449796D7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98EE-F0E9-48E3-BE0C-D2324C999FC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7906-AF08-4B58-AE40-4E320DF66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pic>
        <p:nvPicPr>
          <p:cNvPr id="5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/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4C5BF-F118-4D12-A72B-6E06D719436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6D80-0517-44E9-9559-1405254D8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BAD64-3A4F-427C-B87C-9E8FC6DBDCDC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41C4-2A98-48FF-9350-D593418EFE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rcRect/>
          <a:stretch>
            <a:fillRect/>
          </a:stretch>
        </p:blipFill>
        <p:spPr bwMode="auto">
          <a:xfrm>
            <a:off x="0" y="161925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6919-31AF-4D3A-BAA9-1AF6B60B114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D3A3C-449D-4E99-A1B2-CE377BBC2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6E7F-3EFE-41ED-BD27-5D430702FDC3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D5808-1E30-44B2-A94E-210D7F2F4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068A0-2B58-4731-A5F1-3EBF7AA2C37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19511-1C07-4E09-B4E0-4D3D3C90D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80E94-98BB-46F3-B09D-E5DCC115A406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61B24-1C1E-4DDA-BCD4-772B68B7D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97ACD-5860-467A-95F8-9E5420FDA73C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9142E-56EF-4660-A61F-98B4BBCD3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9"/>
          <p:cNvSpPr/>
          <p:nvPr/>
        </p:nvSpPr>
        <p:spPr>
          <a:xfrm>
            <a:off x="1463675" y="1847850"/>
            <a:ext cx="3089275" cy="3089275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 rtlCol="0"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6286F-B768-4BE7-B298-B86620351C96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2619B-0CBB-42CE-A5F2-552A0CEB6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E855F-6E2C-4CFF-8D09-1A41C671B7C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9A0C7-219B-4050-9855-C73AF6598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A06E7-77BE-4170-A189-28B5EC4563B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B8A6D-A25B-4EA5-A54B-589E41A7D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C128E-70A2-4AA3-AB93-1695799AB30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96DCD-ED12-4F27-A8F9-7609CAF20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A712A-F1C2-4B54-9BB4-F613B53E92F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61DD1-41F4-4400-8BB9-4B5BC91E2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7F455-C49B-4231-9AC5-EB8E14E6A823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C9D70-E781-467F-912A-36AA2FDE4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8080D-1754-4D25-A8A3-19D1CFB6783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DE043-CC5F-4899-8D20-70F89EB6D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0CF45-B884-4989-802A-60137A07BFD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FD02B-D94E-4C69-85DF-F774C4A6F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B811-F632-4BE0-98BA-038543488B5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8CAB-A080-4241-B84D-6BDE64ADD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24862-5353-45F6-A515-4779E950CC8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753A0-A7D4-4A5D-9A88-A012549AF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45B1-B9F8-4E33-B2E9-B0197A4661C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42995-219C-4B99-9B65-C3D7B0370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25CCA-6CA2-499D-B630-B103EA6D6A86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BC2E6-B543-49BA-8864-1D187D153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324A11-3B0E-428A-AF7E-04FAB3DAA5C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3DCB4A-FBCB-416F-B46E-7F10D4501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0EFC-7BFC-4035-869A-DD218D5B843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8B356-8C0E-49CF-AAEA-14FCE80A3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90503-1800-4FD2-BEC1-33A155B1341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FFC1-0F71-4EBE-935E-3E06E7A0B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6B92-31A0-44AE-A5A2-5D8131AB641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04929-8204-4036-9C70-FD2B9DB19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82D5C-2190-4734-B9CC-DE57999AD39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A65BD-A487-4B26-8A1B-74C0C9ABE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BDF1-5F4F-4AF7-B630-2F863270CA36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D17F3-6D58-4EED-A5C8-58627F9DF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33A7-8141-4D8D-BD1D-5A22100A0E8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26392-71EC-41DA-8DCC-A35365DC9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5970-40E7-4D45-AB4D-F0DCF81CAC4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B13C7-3072-4D4A-901C-9C753729F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D11CE-F85C-42B7-B152-BC87B7D4071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4235-6846-40FD-B776-18968F5901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8871-EE49-4B6E-8D17-5783280AE18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AD20B-2626-480A-8479-F3BBDA28A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8419-F73D-4C35-A36E-DBB54111584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D6B9-99C9-4BC5-A33B-DBACCF2AA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7BFDC-8DDC-47F5-803F-BAC8C0D6749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F4786-93D6-4547-AA5C-03AEF5328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C3B36-41AE-4639-BD4A-EFD9B101A3F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162D6-644F-4F55-B7C1-F0218AAB69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0DBD5-D164-4682-A1CF-5AFA29D4841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E517-34D4-40E7-B00F-95A933E8B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A8AD-269B-4D21-AABB-8097AF9F77B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57458-163A-493C-B4BA-77BB3FC3A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BA7C2-9C4D-4B11-8800-06AAA3D33D8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EFC19-CDA0-4733-87E2-4F33ABA47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D401E-0067-4536-84A6-C50CC07C85A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734AB-661A-4879-841D-1ABD46DFA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96BCD-DE27-497F-89A9-D283B3C2983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4C1FA-0D30-4FA9-AB06-B09BD7CA5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3270D-7011-4256-B9AD-330A9E77CDD3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4E923-1ECB-4C87-90CD-EEF515295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C035-55BB-4659-9FDD-2D8CDAC0546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E2DA8-365F-4B8E-92C5-AD72B30B7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99019-0A43-4824-B4DD-4BBB93552BC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7FE3D-E44B-4853-880C-F1F8A7CF4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A8C22-5513-4176-AC01-C344AC18AD9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51E4D-6E29-4A1E-A14D-9FC57A27E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A21EA-EBA3-4CB6-A72B-284467FF446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6F703-96AC-4656-8568-73183E23F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8A088-A468-4DE8-80CC-43A06EB768A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17420-B551-4C66-BDD1-F765EEA20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DEA06-57CE-4FA3-867F-B6D48749CC1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C54C5-5C1D-41D8-87FD-6BE03CE5A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BDBAF-93F0-4733-B62F-2CDCF0F9C89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2A02C-CB33-4B02-A16D-B0F8C25DB5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F642-485C-4E43-BB78-0B346362876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242FA-341B-4C76-B54B-2BFECF2BA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C8349-0D4E-4C0D-8B02-064FAA4908B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A4242-98E5-46A1-BA71-41AFFF605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02E3E-4BB7-4102-9E78-383F7A9161C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8AEFE-AA45-4D8D-9397-EDF913EB6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EAB2-0ED0-4880-8349-FB098267034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F3B86-82CC-48AE-A5EA-06CCA2024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415E7-5A83-4E0E-B22A-988C9488857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DA09-7D21-4148-B730-5607DBF3E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7D33-2FA5-4156-AAFF-E70D1D4DEE4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9639-A066-46D1-9D2C-05A0C408E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8889E-852D-48A3-A981-0A3F80036CC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8244E-8258-4BFA-9D22-4D505E67F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2BA1C-E4C5-43BD-933A-541AF10FFA3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87718-5692-4783-94FB-4E5D81E54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4BCCB-43E9-4204-92A3-0D9714CB38B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EBB5-AC8F-41D8-807A-7F961E381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8D7F8-14A0-4BDD-A863-304F74BE175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A0583-D840-4CAA-8FF2-E4142166F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93E0950-D623-491F-AA3E-8D176D45D84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A60869B-76AD-4E6F-B77E-AFA0EE489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FF2C2-88E1-4B1C-816D-BC5C92EEBBA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80BCD-1848-4887-861E-7673CBE30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E2F5BE4-3ECC-49CD-AE33-1E96F21FA88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857852-EAB8-4A3E-835C-079DDCE45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6B8C8-59C4-45ED-AA78-F23668D489C3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38880-BADF-4B84-B7F5-86E438E29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1E28-EBC8-4AF8-8354-D91AA0B333C7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26560-E374-4036-ADAA-5156C01FB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7AA8C-6BCD-40DA-97E1-9724A378CB5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C9B3E-D4D4-46B1-9947-D1D795FA8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D6504-CA58-47F8-96BC-C9A52EA6A8F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EBE2-58F6-41E5-BC10-1B95CBE83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392F7-2CDE-4440-8B07-A36FE7FD8D0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37EF8-7EEA-4484-87B9-DF0529404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096BE-FBB2-45E8-8BCE-163122D2EB4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30D87-B966-4A9C-963B-FD0392E5D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F55927-25A9-4013-8DD2-A5CBDA03EB86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5A2812-77EF-4F9A-A8AC-3B872A08F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2F90E-7651-432E-8EBA-C533ED5397C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E0968-ABDB-464D-AC4A-DAC33BD62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F7F186-314C-4F42-BC5D-2E57E8204186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2AC67DD-1B71-47EB-981C-5BCF8F6F0B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9ECA5-05DB-4559-830F-9C394C489F7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6B6C4-81EB-41DA-978D-E208EBADF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F4932-A2E7-4706-ACC3-551C11540CC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D4798-C33A-4520-8FFF-C05B55122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7110-FBC3-47C0-9B13-ED208EFB311C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0FFEA-9F41-4F0B-BDDB-9A4ED39EC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771B5-4B83-45FD-838E-53CD33A48C2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02333-4926-47A1-A060-78299AE6F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E972B-3AC7-470E-B1A7-07A959088FD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9B04-F7EC-4EE4-90E6-17B34497C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920A-A784-440A-98C7-164613E6D45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4349C-EA35-48BF-A245-2BB85E5E7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52A4A-9040-45F9-8E28-B499DC69289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29503-7F26-4681-A120-EE2893B8E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CAF12-DE5E-48FE-8760-88FC9395AF1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57109-F623-45B2-BB79-624C92A30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67F1-0352-4508-BC2D-75F5363FB67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5931-247E-4A2B-8116-5ACD4987B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0DD3C-7839-4A60-BF0B-7C2D2760072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5EE92-43EE-42F5-B658-B87C21907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A3389-C8A3-46AD-B066-3EC58293AB0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0F999-13F7-4084-A234-414F43711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7FB54-96DA-40BC-A4AE-D6FCE622B3F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0A832-E9B6-4707-A78C-F1273F741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9BA25-6DE3-4D3D-B2AC-5002B41ECFB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769C8-11E0-449B-B1CE-B17DC312F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28EA7-CDBA-4457-BA49-AF0FA6FFFC9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043AE-542A-465E-9A72-CAF339348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6E3F-73D2-4C3B-ABF8-BAB29D9F8C6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DCF1-6171-426F-A169-2EF4943829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47E30-E0BA-4934-90C4-BBAC1B7A00E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D5582-AA93-45EF-B392-080E33A8E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0B60C-20F6-4962-BFB4-6ECF43DAD31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F30A8-198D-4C63-BA52-C6F88792B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541A-7D45-4E55-91DD-9169DCE37E0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34874-A55C-45A3-9309-1C6A71FEB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14B4C-9CC1-4A65-B703-793CB644F1A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29DE9-CDC8-4181-B9A1-7CA86D20B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FDCDF-5D18-44BD-85CC-0A166AB8C34C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05D5-C627-414D-AAF3-CE45B81CB9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43778-EC7F-4C9C-AFF8-F929EBAFB64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C42ED-97C5-4C3F-91B1-178899F83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84E4A-393A-42A1-956C-B2A33EB8AC7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1A86F-1062-4EE2-BFD5-41E6C1B4F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83579-07ED-4F22-B512-4177433B436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AF8FF-4354-45D5-9B2F-B4B124659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336CB-FA57-4E15-954F-2FF44BF1CA73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61EA-0901-4B82-8AD4-EAB21BEB0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570F0-D599-4CBB-95FB-581F15FA310D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9E2288D-4A5A-44C0-A3EE-2E290E80E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FF1E-CBCD-47D8-8E61-1871FA522BB4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C1723-DB37-4AB7-A06D-C84EDCD36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2FFC8-41B9-4C54-A973-F3755449E44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09861-EB3D-466E-8AC6-3A04ED327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FA7A-9379-4223-856B-C4AAC64C0FD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4162-01A1-4464-8736-2CE8FF38DA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C2708-6B38-414B-AAC7-64A56EB54A63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F0B3D-C3B7-44AD-8964-999B5EA33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4F829-954B-40DA-8168-BD1AB8AFFF6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208F4-5C8F-48D9-8D57-BB8E12B24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1DCD9-A63E-4FDC-845E-D93DE406AA7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50BAA-3DA3-4DDD-B927-DC0EFE0AD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DF86-2F29-4796-B158-100A50A4D9E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D73FB-44F8-4348-AC45-ECB99458B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52B84-7BA4-4B0B-8994-C55B5EE8C03C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FACDC-D5E5-4F73-8AC7-045F33ACB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BBC2-26EC-4691-8C3E-54593771B52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EC4346-4E7B-445D-96A2-ED9DF2F23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2A569-12CF-4370-9C96-788050D7B0D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CB7AD-F328-4581-9C04-6557437CA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23E32-A18B-4B40-8374-66A93D7873F0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97DC-49A3-4EB2-BD71-C4658D689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E12BE5-A2AB-494A-B2A0-070217E1B76E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F45E4D-49C9-4877-B973-057079321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1625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C30FB5D-E01D-4F32-9C68-0FF8558EC93B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9FADE84B-1D65-4F26-A4AD-F87087483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3958" r:id="rId2"/>
    <p:sldLayoutId id="2147484019" r:id="rId3"/>
    <p:sldLayoutId id="2147483959" r:id="rId4"/>
    <p:sldLayoutId id="2147484020" r:id="rId5"/>
    <p:sldLayoutId id="2147483960" r:id="rId6"/>
    <p:sldLayoutId id="2147484021" r:id="rId7"/>
    <p:sldLayoutId id="2147484022" r:id="rId8"/>
    <p:sldLayoutId id="2147484023" r:id="rId9"/>
    <p:sldLayoutId id="2147483961" r:id="rId10"/>
    <p:sldLayoutId id="21474839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390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C3D2E7-50F7-43E5-83DD-0FD90B0D01B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E4B954-FC86-4E70-870B-CBB67A762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402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6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0F0E7E5-8097-49F1-9C10-F327238388B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D829C97-47A8-4085-8EBB-4816FF03D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3973" r:id="rId2"/>
    <p:sldLayoutId id="2147484026" r:id="rId3"/>
    <p:sldLayoutId id="2147483974" r:id="rId4"/>
    <p:sldLayoutId id="2147483975" r:id="rId5"/>
    <p:sldLayoutId id="2147483976" r:id="rId6"/>
    <p:sldLayoutId id="2147483977" r:id="rId7"/>
    <p:sldLayoutId id="2147484027" r:id="rId8"/>
    <p:sldLayoutId id="2147484028" r:id="rId9"/>
    <p:sldLayoutId id="2147483978" r:id="rId10"/>
    <p:sldLayoutId id="2147483979" r:id="rId11"/>
  </p:sldLayoutIdLst>
  <p:txStyles>
    <p:titleStyle>
      <a:lvl1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fontAlgn="base">
        <a:spcBef>
          <a:spcPct val="20000"/>
        </a:spcBef>
        <a:spcAft>
          <a:spcPct val="0"/>
        </a:spcAft>
        <a:buClr>
          <a:srgbClr val="99987F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rgbClr val="90AC9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7" descr="window3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8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057400"/>
            <a:ext cx="640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aseline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8EF262-E23C-4302-B089-6684E447FF2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438" y="6364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baseline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CE2D71-5CD1-4359-B61B-6D4B8C01C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3980" r:id="rId7"/>
    <p:sldLayoutId id="2147483981" r:id="rId8"/>
    <p:sldLayoutId id="2147484035" r:id="rId9"/>
    <p:sldLayoutId id="2147483982" r:id="rId10"/>
    <p:sldLayoutId id="21474839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kern="1200" cap="all" spc="3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indent="-27305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v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5D7EFD7-660C-4B1A-94BE-4B7830338AD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FE0546D-9918-4E3A-9091-AE0C2DC39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04" r:id="rId2"/>
    <p:sldLayoutId id="2147483985" r:id="rId3"/>
    <p:sldLayoutId id="2147483905" r:id="rId4"/>
    <p:sldLayoutId id="2147483906" r:id="rId5"/>
    <p:sldLayoutId id="2147483986" r:id="rId6"/>
    <p:sldLayoutId id="2147483987" r:id="rId7"/>
    <p:sldLayoutId id="2147483988" r:id="rId8"/>
    <p:sldLayoutId id="2147483989" r:id="rId9"/>
    <p:sldLayoutId id="2147483907" r:id="rId10"/>
    <p:sldLayoutId id="214748399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5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634BE6F-C2A1-4F26-8125-501701F22601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CA6CE38-CC20-44BB-B8E7-3E075341D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08" r:id="rId7"/>
    <p:sldLayoutId id="2147483909" r:id="rId8"/>
    <p:sldLayoutId id="2147483910" r:id="rId9"/>
    <p:sldLayoutId id="2147483997" r:id="rId10"/>
    <p:sldLayoutId id="21474839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48BD7E3-4CA3-4D03-84BE-362DA7E6D755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F0EA42D-43BE-441F-BDA5-D186AAA5C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99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018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018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9E5E6F-650B-475E-8911-860E26CF8D7A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D024A4-BA58-4312-A940-FA791EB40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5018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21" r:id="rId2"/>
    <p:sldLayoutId id="214748400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4002" r:id="rId9"/>
    <p:sldLayoutId id="2147483927" r:id="rId10"/>
    <p:sldLayoutId id="214748392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247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9945C054-6F91-43A5-A1D9-90B0ABD0C5B9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B3C030B-8B2B-4C84-B2C0-EDE354CCD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3929" r:id="rId2"/>
    <p:sldLayoutId id="2147484004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4005" r:id="rId9"/>
    <p:sldLayoutId id="2147483935" r:id="rId10"/>
    <p:sldLayoutId id="214748400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475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7475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8FF9732-6496-4AC2-AE80-F7512B449B48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1515E07-221E-446F-B429-3AF71C8E9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47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36" r:id="rId2"/>
    <p:sldLayoutId id="2147484008" r:id="rId3"/>
    <p:sldLayoutId id="2147483937" r:id="rId4"/>
    <p:sldLayoutId id="2147483938" r:id="rId5"/>
    <p:sldLayoutId id="2147483939" r:id="rId6"/>
    <p:sldLayoutId id="2147484009" r:id="rId7"/>
    <p:sldLayoutId id="2147484010" r:id="rId8"/>
    <p:sldLayoutId id="2147484011" r:id="rId9"/>
    <p:sldLayoutId id="2147483940" r:id="rId10"/>
    <p:sldLayoutId id="21474840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7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DEF2E5-79B9-4926-907A-1F4663702DAF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2B6EB9-C7C2-4BEA-82F4-4D12BB4A4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3941" r:id="rId2"/>
    <p:sldLayoutId id="2147484014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4015" r:id="rId9"/>
    <p:sldLayoutId id="2147483947" r:id="rId10"/>
    <p:sldLayoutId id="214748394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93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64F5CBA-A008-4F3D-9EBD-DACAD2EBE7F2}" type="datetimeFigureOut">
              <a:rPr lang="ru-RU"/>
              <a:pPr>
                <a:defRPr/>
              </a:pPr>
              <a:t>02.07.2016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B93D822-843C-4D7F-A6AA-01BEA9DD08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4017" r:id="rId9"/>
    <p:sldLayoutId id="2147483956" r:id="rId10"/>
    <p:sldLayoutId id="214748395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fontAlgn="base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1750"/>
            <a:ext cx="9036050" cy="2317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Проектування іміджевих готелів: </a:t>
            </a:r>
            <a:b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реалізації та перспективи</a:t>
            </a:r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4941888"/>
            <a:ext cx="6400800" cy="1800225"/>
          </a:xfrm>
        </p:spPr>
        <p:txBody>
          <a:bodyPr rtlCol="0">
            <a:normAutofit fontScale="92500" lnSpcReduction="1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Підготувала студентка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факультету ФРГТБ,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групи 1м-6,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Паренюк Ірина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388" y="188913"/>
            <a:ext cx="8785225" cy="3455987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Завтрашній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день готельної індустрії визначається вже сьогодні під впливом клієнтського попиту. 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основних напрямків розвитку галузі – 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централізація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управління, 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поява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спеціалізованих готелів, орієнтованих на обслуговування певних сегментів ринку, 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об'єднання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об'єктів розміщення з торгово-розважальними й офісними комплексами, 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будівництво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апартаментів для тривалого проживання, керованих готельними операторами.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716338"/>
            <a:ext cx="37750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5925" y="3716338"/>
            <a:ext cx="48069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93175" cy="908050"/>
          </a:xfrm>
        </p:spPr>
        <p:txBody>
          <a:bodyPr/>
          <a:lstStyle/>
          <a:p>
            <a:pPr marL="0" indent="0" algn="ctr">
              <a:buFont typeface="Georgia" pitchFamily="18" charset="0"/>
              <a:buNone/>
            </a:pPr>
            <a:r>
              <a:rPr lang="uk-UA" sz="2400" smtClean="0">
                <a:solidFill>
                  <a:schemeClr val="tx1"/>
                </a:solidFill>
                <a:latin typeface="Arial" charset="0"/>
                <a:cs typeface="Arial" charset="0"/>
              </a:rPr>
              <a:t>Багато готелів хочуть здивувати гостей своїм розташуванням: на кронах дерев, під водою, високо в горах</a:t>
            </a:r>
          </a:p>
        </p:txBody>
      </p:sp>
      <p:pic>
        <p:nvPicPr>
          <p:cNvPr id="1710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500"/>
            <a:ext cx="42116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5225" y="825500"/>
            <a:ext cx="42116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92600"/>
            <a:ext cx="41687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5225" y="4292600"/>
            <a:ext cx="41687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3030538"/>
            <a:ext cx="4103687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720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23363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730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-6350"/>
            <a:ext cx="9161463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740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74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751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75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761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761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771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20638"/>
            <a:ext cx="9144000" cy="68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3588" y="765175"/>
            <a:ext cx="457041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500438"/>
            <a:ext cx="3970338" cy="433387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Arial" pitchFamily="34" charset="0"/>
                <a:cs typeface="Arial" pitchFamily="34" charset="0"/>
              </a:rPr>
              <a:t>готель «Кавальєрі» в Римі</a:t>
            </a: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3"/>
          <a:srcRect l="12067" r="510"/>
          <a:stretch>
            <a:fillRect/>
          </a:stretch>
        </p:blipFill>
        <p:spPr bwMode="auto">
          <a:xfrm>
            <a:off x="-20638" y="3933825"/>
            <a:ext cx="4498976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Объект 2"/>
          <p:cNvSpPr txBox="1">
            <a:spLocks/>
          </p:cNvSpPr>
          <p:nvPr/>
        </p:nvSpPr>
        <p:spPr bwMode="auto">
          <a:xfrm>
            <a:off x="4140200" y="188913"/>
            <a:ext cx="5003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uk-UA" sz="2400">
                <a:cs typeface="Arial" charset="0"/>
              </a:rPr>
              <a:t>американський готель «Хілтон» </a:t>
            </a:r>
          </a:p>
        </p:txBody>
      </p:sp>
      <p:pic>
        <p:nvPicPr>
          <p:cNvPr id="17818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638" y="34925"/>
            <a:ext cx="450373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86025"/>
            <a:ext cx="852805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513" cy="5397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/>
              <a:t>Типи сучасних готелів</a:t>
            </a:r>
            <a:endParaRPr lang="uk-UA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8138" y="549275"/>
            <a:ext cx="8788400" cy="2663825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/>
              <a:t>	</a:t>
            </a:r>
            <a:r>
              <a:rPr lang="uk-UA" sz="2400" dirty="0" err="1" smtClean="0"/>
              <a:t>Ротель</a:t>
            </a:r>
            <a:r>
              <a:rPr lang="uk-UA" sz="2400" dirty="0" smtClean="0"/>
              <a:t> </a:t>
            </a:r>
            <a:r>
              <a:rPr lang="uk-UA" sz="2400" dirty="0"/>
              <a:t>– </a:t>
            </a:r>
            <a:r>
              <a:rPr lang="uk-UA" sz="2400" b="0" dirty="0"/>
              <a:t>пересувний готель, що являє собою вагон-трейлер з </a:t>
            </a:r>
            <a:r>
              <a:rPr lang="uk-UA" sz="2400" b="0" dirty="0" err="1"/>
              <a:t>одно-</a:t>
            </a:r>
            <a:r>
              <a:rPr lang="uk-UA" sz="2400" b="0" dirty="0"/>
              <a:t> і двомісними відсіками, у яких розташовані спальні крісла. Вони зручні, мають 3 регулятори положення. Кожен відсік обладнаний вентиляцією й індивідуальним освітленням. У </a:t>
            </a:r>
            <a:r>
              <a:rPr lang="uk-UA" sz="2400" b="0" dirty="0" err="1"/>
              <a:t>ротелі</a:t>
            </a:r>
            <a:r>
              <a:rPr lang="uk-UA" sz="2400" b="0" dirty="0"/>
              <a:t> існує відсік для перевдягання, умивальник і туалет. У задній частині вагона </a:t>
            </a:r>
            <a:r>
              <a:rPr lang="uk-UA" sz="2400" b="0" dirty="0" smtClean="0"/>
              <a:t>–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0" dirty="0" smtClean="0"/>
              <a:t>кухня </a:t>
            </a:r>
            <a:r>
              <a:rPr lang="uk-UA" sz="2400" b="0" dirty="0"/>
              <a:t>і холодильник.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673225"/>
            <a:ext cx="598011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3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Вступ</a:t>
            </a:r>
            <a:endParaRPr lang="uk-UA" dirty="0"/>
          </a:p>
        </p:txBody>
      </p:sp>
      <p:sp>
        <p:nvSpPr>
          <p:cNvPr id="161795" name="Объект 2"/>
          <p:cNvSpPr>
            <a:spLocks noGrp="1"/>
          </p:cNvSpPr>
          <p:nvPr>
            <p:ph idx="1"/>
          </p:nvPr>
        </p:nvSpPr>
        <p:spPr>
          <a:xfrm>
            <a:off x="107950" y="765175"/>
            <a:ext cx="8820150" cy="13684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z="1800" smtClean="0">
                <a:latin typeface="Arial" charset="0"/>
                <a:cs typeface="Arial" charset="0"/>
              </a:rPr>
              <a:t>	Сукупність дій, що здійснюються для виконання проекту, становить процедуру проектування і визначає його технологію. </a:t>
            </a:r>
          </a:p>
          <a:p>
            <a:pPr marL="0" indent="0">
              <a:buFont typeface="Arial" charset="0"/>
              <a:buNone/>
            </a:pPr>
            <a:r>
              <a:rPr lang="uk-UA" sz="1800" smtClean="0">
                <a:latin typeface="Arial" charset="0"/>
                <a:cs typeface="Arial" charset="0"/>
              </a:rPr>
              <a:t>	Важлива складова технології проектування – це вивчення споживчого ринку, основним завданням якого є встановлення потреб населення у різних видах послуг, наданих підприємством готельно-ресторанного господарства.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3162300"/>
            <a:ext cx="5545137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550" y="122238"/>
            <a:ext cx="7993063" cy="2874962"/>
          </a:xfrm>
        </p:spPr>
        <p:txBody>
          <a:bodyPr>
            <a:normAutofit fontScale="70000" lnSpcReduction="20000"/>
          </a:bodyPr>
          <a:lstStyle/>
          <a:p>
            <a:pPr marL="13716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Флайтелі</a:t>
            </a:r>
            <a:r>
              <a:rPr lang="uk-UA" dirty="0">
                <a:latin typeface="Arial" pitchFamily="34" charset="0"/>
                <a:cs typeface="Arial" pitchFamily="34" charset="0"/>
              </a:rPr>
              <a:t>, як правило, розташовуються удалині від цивілізованих місць. До них ніяким шляхом, крім повітряного, дістатися неможливо. При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флайтелі</a:t>
            </a:r>
            <a:r>
              <a:rPr lang="uk-UA" dirty="0">
                <a:latin typeface="Arial" pitchFamily="34" charset="0"/>
                <a:cs typeface="Arial" pitchFamily="34" charset="0"/>
              </a:rPr>
              <a:t> розташовуються аеродроми, ангари, елінги, майстерні, а також ресторани, бари, концертні зали, дансинг тощо. Перше таке готельне підприємство виникло поблизу міста Таласа в штаті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Оклахома</a:t>
            </a:r>
            <a:r>
              <a:rPr lang="uk-UA" dirty="0">
                <a:latin typeface="Arial" pitchFamily="34" charset="0"/>
                <a:cs typeface="Arial" pitchFamily="34" charset="0"/>
              </a:rPr>
              <a:t>, США. Це підприємство пропонує посадковий майданчик для вертольотів, невеликий аеродром для літаків, радіостанцію для пілотів і безпосередній зв'язок з метеорологічною станцією. 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025" y="3744913"/>
            <a:ext cx="2593975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9138"/>
            <a:ext cx="9129713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0" name="Объект 1"/>
          <p:cNvSpPr>
            <a:spLocks noGrp="1"/>
          </p:cNvSpPr>
          <p:nvPr>
            <p:ph idx="1"/>
          </p:nvPr>
        </p:nvSpPr>
        <p:spPr>
          <a:xfrm>
            <a:off x="107950" y="260350"/>
            <a:ext cx="9021763" cy="3313113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mtClean="0">
                <a:latin typeface="Arial" charset="0"/>
                <a:cs typeface="Arial" charset="0"/>
              </a:rPr>
              <a:t>	Як приклад комплексів водного туризму наведемо </a:t>
            </a:r>
            <a:r>
              <a:rPr lang="uk-UA" b="1" smtClean="0">
                <a:latin typeface="Arial" charset="0"/>
                <a:cs typeface="Arial" charset="0"/>
              </a:rPr>
              <a:t>«порти задоволень» </a:t>
            </a:r>
            <a:r>
              <a:rPr lang="uk-UA" smtClean="0">
                <a:latin typeface="Arial" charset="0"/>
                <a:cs typeface="Arial" charset="0"/>
              </a:rPr>
              <a:t>- складні рекреаційні утворення, де установи для обслуговування водних туристів і їхніх суден доповнені закладами відпочинку. Частина подібних портів розташована по західному узбережжю Франції. Їхня місткість коливається від 200 до 1000-1750 човнів. Вони характеризуються високим рівнем комфорту і технічного обслуговування.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6238"/>
            <a:ext cx="91440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288" y="188913"/>
            <a:ext cx="8640762" cy="2808287"/>
          </a:xfrm>
        </p:spPr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dirty="0" smtClean="0"/>
              <a:t>	</a:t>
            </a:r>
            <a:r>
              <a:rPr lang="uk-UA" b="1" dirty="0" err="1" smtClean="0"/>
              <a:t>Ботелі</a:t>
            </a:r>
            <a:r>
              <a:rPr lang="uk-UA" b="1" dirty="0" smtClean="0"/>
              <a:t> </a:t>
            </a:r>
            <a:r>
              <a:rPr lang="uk-UA" dirty="0"/>
              <a:t>- це сезонні або цілорічні заклади. До цієї групи відносяться «центри водного туризму» (Польща), «бази-містечка відпочинку» (Німеччина), </a:t>
            </a:r>
            <a:r>
              <a:rPr lang="uk-UA" dirty="0" err="1"/>
              <a:t>флотелі</a:t>
            </a:r>
            <a:r>
              <a:rPr lang="uk-UA" dirty="0"/>
              <a:t>(Іспанія і Югославія) тощо. Ці заклади характеризуються високим рівнем комфорту і призначені, насамперед, для занять літнім водним туризмом, байдарковим або вітрильним спортом, а взимку - буєрним спортом. Ці заклади є опорними пунктами на водних маршрутах і обладнані відповідно до розширеної програми технічного обслуговування плавзасобів.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Объект 2"/>
          <p:cNvSpPr>
            <a:spLocks noGrp="1"/>
          </p:cNvSpPr>
          <p:nvPr>
            <p:ph sz="quarter" idx="13"/>
          </p:nvPr>
        </p:nvSpPr>
        <p:spPr>
          <a:xfrm>
            <a:off x="12700" y="260350"/>
            <a:ext cx="5400675" cy="6408738"/>
          </a:xfrm>
        </p:spPr>
        <p:txBody>
          <a:bodyPr/>
          <a:lstStyle/>
          <a:p>
            <a:pPr marL="136525" indent="0">
              <a:buFont typeface="Georgia" pitchFamily="18" charset="0"/>
              <a:buNone/>
            </a:pPr>
            <a:r>
              <a:rPr lang="uk-UA" smtClean="0">
                <a:latin typeface="Arial" charset="0"/>
                <a:cs typeface="Arial" charset="0"/>
              </a:rPr>
              <a:t>	</a:t>
            </a:r>
            <a:r>
              <a:rPr lang="uk-UA" b="1" smtClean="0">
                <a:solidFill>
                  <a:schemeClr val="tx1"/>
                </a:solidFill>
                <a:latin typeface="Arial" charset="0"/>
                <a:cs typeface="Arial" charset="0"/>
              </a:rPr>
              <a:t>Ботокемпінги </a:t>
            </a:r>
            <a:r>
              <a:rPr lang="uk-UA" smtClean="0">
                <a:solidFill>
                  <a:schemeClr val="tx1"/>
                </a:solidFill>
                <a:latin typeface="Arial" charset="0"/>
                <a:cs typeface="Arial" charset="0"/>
              </a:rPr>
              <a:t>призначені для обслуговування водних туристів у поході. До цього типу установ відносяться «водні станції», що одержали поширення в Польщі, і «літні туристські містечка» у Німеччині. Місткість «водної станції» складає до 200 чоловік; на одну людину приходиться близько 100 м2 упорядженої території. На станції розміщені ділянки для наметів, майданчики відпочинку, адміністративні будинки, а також пляжі, причали, елінги і ремонтні майстерні зі скороченою програмою обслуговування. Це - сезонні заклади типу кемпінгу, що характеризуються невисоким рівнем комфорту.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176338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Объект 2"/>
          <p:cNvSpPr>
            <a:spLocks noGrp="1"/>
          </p:cNvSpPr>
          <p:nvPr>
            <p:ph idx="1"/>
          </p:nvPr>
        </p:nvSpPr>
        <p:spPr>
          <a:xfrm>
            <a:off x="404813" y="620713"/>
            <a:ext cx="8415337" cy="2303462"/>
          </a:xfrm>
        </p:spPr>
        <p:txBody>
          <a:bodyPr/>
          <a:lstStyle/>
          <a:p>
            <a:pPr marL="44450" indent="0">
              <a:buFont typeface="Arial" charset="0"/>
              <a:buNone/>
            </a:pPr>
            <a:r>
              <a:rPr lang="ru-RU" smtClean="0"/>
              <a:t>	</a:t>
            </a:r>
            <a:r>
              <a:rPr lang="ru-RU" b="1" smtClean="0">
                <a:latin typeface="Arial" charset="0"/>
                <a:cs typeface="Arial" charset="0"/>
              </a:rPr>
              <a:t>Плавучий мотель-флотель </a:t>
            </a:r>
            <a:r>
              <a:rPr lang="ru-RU" smtClean="0">
                <a:latin typeface="Arial" charset="0"/>
                <a:cs typeface="Arial" charset="0"/>
              </a:rPr>
              <a:t>– обслуговує туристів, що подорожують по воді. Він обладнаний пунктом прокату туристського спорядження і заправною станцією для плавзасобів, які швартуються до нього.</a:t>
            </a:r>
            <a:endParaRPr lang="uk-UA" smtClean="0">
              <a:latin typeface="Arial" charset="0"/>
              <a:cs typeface="Arial" charset="0"/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420938"/>
            <a:ext cx="63373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0"/>
            <a:ext cx="7723187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4822825"/>
            <a:ext cx="8966200" cy="2035175"/>
          </a:xfrm>
        </p:spPr>
        <p:txBody>
          <a:bodyPr>
            <a:normAutofit fontScale="85000" lnSpcReduction="20000"/>
          </a:bodyPr>
          <a:lstStyle/>
          <a:p>
            <a:pPr marL="4572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uk-UA" b="1" dirty="0" err="1" smtClean="0"/>
              <a:t>Апарт-готелі</a:t>
            </a:r>
            <a:r>
              <a:rPr lang="uk-UA" b="1" dirty="0" smtClean="0"/>
              <a:t> тривалого перебування</a:t>
            </a:r>
            <a:r>
              <a:rPr lang="uk-UA" dirty="0" smtClean="0"/>
              <a:t>. Головна відмінність цього виду готелів - це велика корисна площа у порівнянні зі звичайними готелями і тривалий термін проживання в них. Додаткова площа звичайно буває у вигляді вітальні зі зручними кріслами і диваном та невеликою кухнею з коморою багатофункціонального призначення. </a:t>
            </a:r>
            <a:endParaRPr lang="uk-UA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Объект 2"/>
          <p:cNvSpPr>
            <a:spLocks noGrp="1"/>
          </p:cNvSpPr>
          <p:nvPr>
            <p:ph sz="quarter" idx="13"/>
          </p:nvPr>
        </p:nvSpPr>
        <p:spPr>
          <a:xfrm>
            <a:off x="250825" y="404813"/>
            <a:ext cx="8642350" cy="3240087"/>
          </a:xfrm>
        </p:spPr>
        <p:txBody>
          <a:bodyPr/>
          <a:lstStyle/>
          <a:p>
            <a:pPr marL="136525" indent="0">
              <a:buFont typeface="Georgia" pitchFamily="18" charset="0"/>
              <a:buNone/>
            </a:pPr>
            <a:r>
              <a:rPr lang="uk-UA" smtClean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uk-UA" sz="2400" b="1" smtClean="0">
                <a:solidFill>
                  <a:schemeClr val="tx1"/>
                </a:solidFill>
                <a:latin typeface="Arial" charset="0"/>
                <a:cs typeface="Arial" charset="0"/>
              </a:rPr>
              <a:t>Готелі для автотуристів і мотелі</a:t>
            </a:r>
            <a:r>
              <a:rPr lang="uk-UA" sz="2400" smtClean="0">
                <a:solidFill>
                  <a:schemeClr val="tx1"/>
                </a:solidFill>
                <a:latin typeface="Arial" charset="0"/>
                <a:cs typeface="Arial" charset="0"/>
              </a:rPr>
              <a:t> розташовуються поблизу шосейних доріг. Крім готельного будинку з комфортабельними номерами і рестораном (або кафе) та іншими приміщеннями громадського призначення, ці готелі і мотелі надають можливість паркування і технічного обслуговування автотранспортних засобів (автозаправна станція, ремонтні майстерні, станція технічного обслуговування тощо).</a:t>
            </a: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89363"/>
            <a:ext cx="9144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ъект 2"/>
          <p:cNvSpPr>
            <a:spLocks noGrp="1"/>
          </p:cNvSpPr>
          <p:nvPr>
            <p:ph sz="quarter" idx="13"/>
          </p:nvPr>
        </p:nvSpPr>
        <p:spPr>
          <a:xfrm>
            <a:off x="5148263" y="7938"/>
            <a:ext cx="4011612" cy="6850062"/>
          </a:xfrm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r>
              <a:rPr lang="uk-UA" sz="2400" smtClean="0">
                <a:latin typeface="Arial" charset="0"/>
                <a:cs typeface="Arial" charset="0"/>
              </a:rPr>
              <a:t>	</a:t>
            </a:r>
            <a:r>
              <a:rPr lang="uk-UA" sz="2400" b="1" smtClean="0">
                <a:solidFill>
                  <a:schemeClr val="tx1"/>
                </a:solidFill>
                <a:latin typeface="Arial" charset="0"/>
                <a:cs typeface="Arial" charset="0"/>
              </a:rPr>
              <a:t>Кемпінги</a:t>
            </a:r>
            <a:r>
              <a:rPr lang="uk-UA" sz="2400" smtClean="0">
                <a:solidFill>
                  <a:schemeClr val="tx1"/>
                </a:solidFill>
                <a:latin typeface="Arial" charset="0"/>
                <a:cs typeface="Arial" charset="0"/>
              </a:rPr>
              <a:t> являють собою готельні підприємства полегшеного типу для сезонної експлуатації і призначаються для відпочинку автотуристів і паркування їхніх автотранспортних засобів. Усі види обслуговування в кемпінгах спрощені: спальні місця розташовуються в будинках літнього типу, часто дерев'яних, без опалення, або в наметах; санітарні вузли в основному загальні. 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41700"/>
            <a:ext cx="5135563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0"/>
            <a:ext cx="5146676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052513"/>
            <a:ext cx="6840538" cy="1008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Дякую за увагу!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28031" y="2420888"/>
            <a:ext cx="4104456" cy="307834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368300" dist="647700" dir="13920000" sx="115000" sy="115000" algn="ctr" rotWithShape="0">
              <a:schemeClr val="bg2">
                <a:alpha val="18000"/>
              </a:schemeClr>
            </a:outerShdw>
            <a:reflection stA="0" endPos="65000" dist="508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6463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13125"/>
            <a:ext cx="47164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413125"/>
            <a:ext cx="4427537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0"/>
            <a:ext cx="44450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0"/>
            <a:ext cx="8964612" cy="1628775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Основні ознаки, що характеризують готелі, це: місткість, поверховість, призначення і рівень комфорту. Сучасний готель покликаний створити комфортабельні умови для ночівлі туриста і надати йому ряд додаткових послуг. </a:t>
            </a:r>
            <a:endParaRPr lang="uk-UA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463" y="1223963"/>
            <a:ext cx="6840537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388" y="333375"/>
            <a:ext cx="3671887" cy="6408738"/>
          </a:xfrm>
        </p:spPr>
        <p:txBody>
          <a:bodyPr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Проектування включає визначення зовнішнього вигляду і форми будинку, планування внутрішніх приміщень, проведення розрахунків з метою створення будівлі, що відповідає вимогам міцності та стійкості. У процесі проектування повинні бути вибрані матеріали і конструкції, що володіють необхідними властивостями, розраховані витрати робочої сили і матеріалів.</a:t>
            </a:r>
          </a:p>
          <a:p>
            <a:pPr marL="274320" indent="-274320" fontAlgn="auto">
              <a:spcAft>
                <a:spcPts val="0"/>
              </a:spcAft>
              <a:buFont typeface="Wingdings 3"/>
              <a:buChar char=""/>
              <a:defRPr/>
            </a:pPr>
            <a:endParaRPr lang="uk-UA" dirty="0" smtClean="0"/>
          </a:p>
          <a:p>
            <a:pPr marL="274320" indent="-274320" fontAlgn="auto">
              <a:spcAft>
                <a:spcPts val="0"/>
              </a:spcAft>
              <a:buFont typeface="Wingdings 3"/>
              <a:buChar char=""/>
              <a:defRPr/>
            </a:pPr>
            <a:endParaRPr lang="uk-UA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964612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Сучасні архітектурні концепції будівель готелів</a:t>
            </a:r>
            <a:endParaRPr lang="uk-UA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8769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uk-UA" sz="1600" smtClean="0">
                <a:latin typeface="Arial" charset="0"/>
                <a:cs typeface="Arial" charset="0"/>
              </a:rPr>
              <a:t>	</a:t>
            </a:r>
            <a:r>
              <a:rPr lang="uk-UA" sz="2000" smtClean="0">
                <a:latin typeface="Arial" charset="0"/>
                <a:cs typeface="Arial" charset="0"/>
              </a:rPr>
              <a:t>Сучасна архітектура готельного господарства покликана створити комфортабельні умови для перебування гостей і надати їм ряд додаткових послуг. 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uk-UA" sz="2000" smtClean="0">
                <a:latin typeface="Arial" charset="0"/>
                <a:cs typeface="Arial" charset="0"/>
              </a:rPr>
              <a:t>	Основні принципи, які беруться до уваги при спорудженні готельного підприємства: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smtClean="0">
                <a:latin typeface="Arial" charset="0"/>
                <a:cs typeface="Arial" charset="0"/>
              </a:rPr>
              <a:t>Споруда повинна органічно вписуватись в навколишнє середовище, зберігаючи особливості навколишнього ландшафту;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smtClean="0">
                <a:latin typeface="Arial" charset="0"/>
                <a:cs typeface="Arial" charset="0"/>
              </a:rPr>
              <a:t>Архітектурне, конструктивне і планувальне рішення готельного господарства не повинні бути надмірно дорогими. Проект повинен забезпечувати економічність його експлуатації. Основні зусилля при проектуванні повинні спрямовуватися на раціональне поєднання поточних і одноразових витрат;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smtClean="0">
                <a:latin typeface="Arial" charset="0"/>
                <a:cs typeface="Arial" charset="0"/>
              </a:rPr>
              <a:t>При проектуванні готельного господарства важливу роль відіграють рекламні міркування: забезпечення оформлення фасаду, що підкреслює престижність готелю; встановлення рекордів певного напряму (будівництво найвищої споруди, найбільш екзотичної тощо);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smtClean="0">
                <a:latin typeface="Arial" charset="0"/>
                <a:cs typeface="Arial" charset="0"/>
              </a:rPr>
              <a:t>Планування готельного господарства повинно забезпечувати раціональну організацію обслуговування та відповідний комфорт гостям, відповідати функціональним вимогам;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smtClean="0">
                <a:latin typeface="Arial" charset="0"/>
                <a:cs typeface="Arial" charset="0"/>
              </a:rPr>
              <a:t>Готельне підприємство повинне відповідати естетичним, технічним, санітарно-гігієнічним, екологічним нормам і рекомендаціям. Необхідно передбачати можливість реконструкції готелю.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6691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10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3527425"/>
            <a:ext cx="50006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0050" y="4763"/>
            <a:ext cx="4954588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0050" y="3527425"/>
            <a:ext cx="493395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15888"/>
            <a:ext cx="6624638" cy="2449512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Останнім часом у практиці проектування та будівництва готелів набувають поширення нові прийоми просторової організації будівель з великими за площею і за висотою критими, часто озелененими внутрішніми дворами-атріумами, куди виходять загальні поверхові галереї. Створення таких атріумів дозволяє своєрідно вирішувати архітектурно-просторову організацію готелів та його інтер'єри. 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3050" y="0"/>
            <a:ext cx="25209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" y="2343150"/>
            <a:ext cx="91249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4275" y="1420813"/>
            <a:ext cx="414972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4275" y="4090988"/>
            <a:ext cx="4149725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628775"/>
            <a:ext cx="5040313" cy="5229225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 smtClean="0"/>
              <a:t>	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Готельні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будівлі повинні створювати просторові рамки з урахуванням специфічних функцій, а також доповнювати існуюче або проектоване вираження даного міського комплексу. Звичайно, це залежить від виду готелю, і тому одну роль відіграє архітектура будівлі в місті і іншу – біля моря або в горах.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Нерідко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готелі виконують основну містобудівну функцію в будівництві і забудову великого відрізка магістралі, району, а іноді і цілого міста. В основному це багатоповерхові будівлі. У ряді ж випадків облік містобудівних вимог призводить до обмеження поверховості готелів та істотно впливає на їх об'ємно-просторову композицію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Перспективні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архітектурні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рішення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готельному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бізнесі</a:t>
            </a:r>
            <a:endParaRPr lang="uk-UA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3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7.xml><?xml version="1.0" encoding="utf-8"?>
<a:themeOverride xmlns:a="http://schemas.openxmlformats.org/drawingml/2006/main">
  <a:clrScheme name="Паркет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902</Words>
  <Application>Microsoft Office PowerPoint</Application>
  <PresentationFormat>Экран (4:3)</PresentationFormat>
  <Paragraphs>43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Шаблон оформления</vt:lpstr>
      </vt:variant>
      <vt:variant>
        <vt:i4>65</vt:i4>
      </vt:variant>
      <vt:variant>
        <vt:lpstr>Заголовки слайдов</vt:lpstr>
      </vt:variant>
      <vt:variant>
        <vt:i4>28</vt:i4>
      </vt:variant>
    </vt:vector>
  </HeadingPairs>
  <TitlesOfParts>
    <vt:vector size="115" baseType="lpstr">
      <vt:lpstr>Calibri</vt:lpstr>
      <vt:lpstr>Arial</vt:lpstr>
      <vt:lpstr>Cambria</vt:lpstr>
      <vt:lpstr>Wingdings 3</vt:lpstr>
      <vt:lpstr>Wingdings</vt:lpstr>
      <vt:lpstr>Times New Roman</vt:lpstr>
      <vt:lpstr>Palatino Linotype</vt:lpstr>
      <vt:lpstr>Century Gothic</vt:lpstr>
      <vt:lpstr>Courier New</vt:lpstr>
      <vt:lpstr>Constantia</vt:lpstr>
      <vt:lpstr>Wingdings 2</vt:lpstr>
      <vt:lpstr>Trebuchet MS</vt:lpstr>
      <vt:lpstr>Candara</vt:lpstr>
      <vt:lpstr>Symbol</vt:lpstr>
      <vt:lpstr>Georgia</vt:lpstr>
      <vt:lpstr>Arial Black</vt:lpstr>
      <vt:lpstr>Corbel</vt:lpstr>
      <vt:lpstr>Verdana</vt:lpstr>
      <vt:lpstr>Gill Sans MT</vt:lpstr>
      <vt:lpstr>Book Antiqua</vt:lpstr>
      <vt:lpstr>Tw Cen MT</vt:lpstr>
      <vt:lpstr>Garamond</vt:lpstr>
      <vt:lpstr>Тема Office</vt:lpstr>
      <vt:lpstr>Начальная</vt:lpstr>
      <vt:lpstr>Твердый переплет</vt:lpstr>
      <vt:lpstr>Исполнительная</vt:lpstr>
      <vt:lpstr>Поток</vt:lpstr>
      <vt:lpstr>Изящная</vt:lpstr>
      <vt:lpstr>Волна</vt:lpstr>
      <vt:lpstr>Воздушный поток</vt:lpstr>
      <vt:lpstr>Главная</vt:lpstr>
      <vt:lpstr>Солнцестояние</vt:lpstr>
      <vt:lpstr>Апекс</vt:lpstr>
      <vt:lpstr>Паркет</vt:lpstr>
      <vt:lpstr>Кутюр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Твердый переплет</vt:lpstr>
      <vt:lpstr>Твердый переплет</vt:lpstr>
      <vt:lpstr>Твердый переплет</vt:lpstr>
      <vt:lpstr>Твердый переплет</vt:lpstr>
      <vt:lpstr>Твердый переплет</vt:lpstr>
      <vt:lpstr>Твердый переплет</vt:lpstr>
      <vt:lpstr>Твердый переплет</vt:lpstr>
      <vt:lpstr>Твердый переплет</vt:lpstr>
      <vt:lpstr>Исполнительная</vt:lpstr>
      <vt:lpstr>Поток</vt:lpstr>
      <vt:lpstr>Поток</vt:lpstr>
      <vt:lpstr>Поток</vt:lpstr>
      <vt:lpstr>Изящная</vt:lpstr>
      <vt:lpstr>Изящная</vt:lpstr>
      <vt:lpstr>Изящная</vt:lpstr>
      <vt:lpstr>Изящная</vt:lpstr>
      <vt:lpstr>Волна</vt:lpstr>
      <vt:lpstr>Волна</vt:lpstr>
      <vt:lpstr>Волна</vt:lpstr>
      <vt:lpstr>Волна</vt:lpstr>
      <vt:lpstr>Волна</vt:lpstr>
      <vt:lpstr>Волна</vt:lpstr>
      <vt:lpstr>Воздушный поток</vt:lpstr>
      <vt:lpstr>Воздушный поток</vt:lpstr>
      <vt:lpstr>Воздушный поток</vt:lpstr>
      <vt:lpstr>Главная</vt:lpstr>
      <vt:lpstr>Главная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Апекс</vt:lpstr>
      <vt:lpstr>Паркет</vt:lpstr>
      <vt:lpstr>Паркет</vt:lpstr>
      <vt:lpstr>Паркет</vt:lpstr>
      <vt:lpstr>Паркет</vt:lpstr>
      <vt:lpstr>Кутюр</vt:lpstr>
      <vt:lpstr>Кутюр</vt:lpstr>
      <vt:lpstr>Кутюр</vt:lpstr>
      <vt:lpstr>Кутюр</vt:lpstr>
      <vt:lpstr>Кутюр</vt:lpstr>
      <vt:lpstr>Кутюр</vt:lpstr>
      <vt:lpstr>Кутюр</vt:lpstr>
      <vt:lpstr>Проектування іміджевих готелів:  реалізації та перспективи</vt:lpstr>
      <vt:lpstr>Вступ</vt:lpstr>
      <vt:lpstr>Слайд 3</vt:lpstr>
      <vt:lpstr>Слайд 4</vt:lpstr>
      <vt:lpstr>Слайд 5</vt:lpstr>
      <vt:lpstr>Сучасні архітектурні концепції будівель готелів</vt:lpstr>
      <vt:lpstr>Слайд 7</vt:lpstr>
      <vt:lpstr>Слайд 8</vt:lpstr>
      <vt:lpstr>Перспективні архітектурні рішення в готельному бізнесі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ТИПИ СУЧАСНИХ ГОТЕЛІВ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IRA</dc:creator>
  <cp:lastModifiedBy>1</cp:lastModifiedBy>
  <cp:revision>74</cp:revision>
  <dcterms:created xsi:type="dcterms:W3CDTF">2018-03-06T19:01:39Z</dcterms:created>
  <dcterms:modified xsi:type="dcterms:W3CDTF">2016-07-03T08:34:50Z</dcterms:modified>
</cp:coreProperties>
</file>