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1" r:id="rId2"/>
    <p:sldMasterId id="2147483763" r:id="rId3"/>
  </p:sldMasterIdLst>
  <p:sldIdLst>
    <p:sldId id="256" r:id="rId4"/>
    <p:sldId id="297" r:id="rId5"/>
    <p:sldId id="301" r:id="rId6"/>
    <p:sldId id="302" r:id="rId7"/>
    <p:sldId id="298" r:id="rId8"/>
    <p:sldId id="299" r:id="rId9"/>
    <p:sldId id="300" r:id="rId10"/>
    <p:sldId id="287" r:id="rId11"/>
    <p:sldId id="288" r:id="rId12"/>
    <p:sldId id="290" r:id="rId13"/>
    <p:sldId id="292" r:id="rId14"/>
    <p:sldId id="303" r:id="rId15"/>
    <p:sldId id="293" r:id="rId16"/>
    <p:sldId id="294" r:id="rId17"/>
    <p:sldId id="295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EFA7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0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3721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64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526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8103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920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3750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461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495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148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990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53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1917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830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4700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9831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247740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887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675754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7657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2952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114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351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17192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706693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38673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2885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79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68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4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8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93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51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26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59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680684A-B13C-4B95-95C7-1CDF539A9D89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FFA29-0E77-4025-8EB3-A957285041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278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9FECBF9-FEBE-42A4-AC33-0C7B955BA3FC}" type="datetimeFigureOut">
              <a:rPr lang="ru-RU" smtClean="0"/>
              <a:pPr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29F2F93-F0F3-4AC1-B6C0-B5A8C68A7D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190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avitec.net/?__tn__=K-R&amp;eid=ARDnQmzHcosKsbCFoLI12vItNDdWdhwROJEPmU2fbM6cDntCZ43mhw0GQ4zPuHroYBZ3PVT7gLcYmjxp&amp;fref=mentions&amp;__xts__%5b0%5d=68.ARB_uVK7ErVY_3_k4QR8bSJWMNX2KS5jL0jQCgqINI-MsmJXU1s903sWS1Z3lM33ThAh70GDSPh76hdGA3A8Kf9cL2csktDByRFDgyUbbcN-baJfvF1m-lJlEy2knctyw18Ab3Dk9Sk6MyNqRT4jYc9RJkrN1sDwIpwHzNeBMoOciJymdBJx8--X7mN07tWcCcgvsC2oImJ73MdfTGuj9qbadCC-Tg_32weaUc0gKhrazwd_2_WoQbEnCar9yEGyJOFBSqOR370VRDt3nsUgpY03WYFjJtDmSRzl6wvFyczfylRM2coIrVQcEr5kmb2L3WU" TargetMode="External"/><Relationship Id="rId2" Type="http://schemas.openxmlformats.org/officeDocument/2006/relationships/hyperlink" Target="https://www.facebook.com/deloitte/?__tn__=K-R&amp;eid=ARAHtnP9mVrG80-Zz3fdchsFpeZcsdEeuft0ibyZszAMPluNMZHr2XssUNIBsl0iR39r6QlfgQcSE30T&amp;fref=mentions&amp;__xts__%5b0%5d=68.ARB_uVK7ErVY_3_k4QR8bSJWMNX2KS5jL0jQCgqINI-MsmJXU1s903sWS1Z3lM33ThAh70GDSPh76hdGA3A8Kf9cL2csktDByRFDgyUbbcN-baJfvF1m-lJlEy2knctyw18Ab3Dk9Sk6MyNqRT4jYc9RJkrN1sDwIpwHzNeBMoOciJymdBJx8--X7mN07tWcCcgvsC2oImJ73MdfTGuj9qbadCC-Tg_32weaUc0gKhrazwd_2_WoQbEnCar9yEGyJOFBSqOR370VRDt3nsUgpY03WYFjJtDmSRzl6wvFyczfylRM2coIrVQcEr5kmb2L3WU" TargetMode="Externa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forms.gle/kVc7J6fcaaS2jYiu8" TargetMode="External"/><Relationship Id="rId4" Type="http://schemas.openxmlformats.org/officeDocument/2006/relationships/hyperlink" Target="https://www.facebook.com/CiscoUA/?__tn__=K-R&amp;eid=ARDY3HgT5yP6zGr_3RIqKxJ5RvypvtscnxsW4QBqczjfLyJ9gtabmHdVBB4rKhlSdHRH-dhUvy9b2KmT&amp;fref=mentions&amp;__xts__%5b0%5d=68.ARB_uVK7ErVY_3_k4QR8bSJWMNX2KS5jL0jQCgqINI-MsmJXU1s903sWS1Z3lM33ThAh70GDSPh76hdGA3A8Kf9cL2csktDByRFDgyUbbcN-baJfvF1m-lJlEy2knctyw18Ab3Dk9Sk6MyNqRT4jYc9RJkrN1sDwIpwHzNeBMoOciJymdBJx8--X7mN07tWcCcgvsC2oImJ73MdfTGuj9qbadCC-Tg_32weaUc0gKhrazwd_2_WoQbEnCar9yEGyJOFBSqOR370VRDt3nsUgpY03WYFjJtDmSRzl6wvFyczfylRM2coIrVQcEr5kmb2L3W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3020" y="864732"/>
            <a:ext cx="9396412" cy="2023138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</a:rPr>
              <a:t>стартап</a:t>
            </a:r>
            <a:r>
              <a:rPr lang="uk-UA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</a:rPr>
              <a:t> клуб у Твоєму університеті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latin typeface="Mistral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8" t="39164" r="73682" b="34213"/>
          <a:stretch/>
        </p:blipFill>
        <p:spPr bwMode="auto">
          <a:xfrm>
            <a:off x="9938150" y="0"/>
            <a:ext cx="2253850" cy="187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01391" y="3310684"/>
            <a:ext cx="605462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cap="all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9900"/>
              </a:solidFill>
              <a:latin typeface="Museo Sans Cyrl 900" panose="02000000000000000000" pitchFamily="2" charset="-52"/>
              <a:ea typeface="+mj-ea"/>
              <a:cs typeface="+mj-cs"/>
            </a:endParaRPr>
          </a:p>
          <a:p>
            <a:r>
              <a:rPr lang="uk-UA" sz="2800" b="1" cap="all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Координатори</a:t>
            </a:r>
            <a:r>
              <a:rPr lang="uk-UA" sz="2800" cap="all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: </a:t>
            </a:r>
          </a:p>
          <a:p>
            <a:r>
              <a:rPr lang="uk-UA" sz="2800" cap="all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900"/>
                </a:solidFill>
                <a:latin typeface="Mistral" pitchFamily="66" charset="0"/>
                <a:ea typeface="+mj-ea"/>
                <a:cs typeface="+mj-cs"/>
              </a:rPr>
              <a:t>Ганечко</a:t>
            </a:r>
            <a:r>
              <a:rPr lang="uk-UA" sz="2800" cap="all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900"/>
                </a:solidFill>
                <a:latin typeface="Mistral" pitchFamily="66" charset="0"/>
                <a:ea typeface="+mj-ea"/>
                <a:cs typeface="+mj-cs"/>
              </a:rPr>
              <a:t> Ірина Григорівна</a:t>
            </a:r>
          </a:p>
          <a:p>
            <a:r>
              <a:rPr lang="uk-UA" sz="2800" cap="all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900"/>
                </a:solidFill>
                <a:latin typeface="Mistral" pitchFamily="66" charset="0"/>
                <a:ea typeface="+mj-ea"/>
                <a:cs typeface="+mj-cs"/>
              </a:rPr>
              <a:t>Пурденко</a:t>
            </a:r>
            <a:r>
              <a:rPr lang="uk-UA" sz="2800" cap="all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900"/>
                </a:solidFill>
                <a:latin typeface="Mistral" pitchFamily="66" charset="0"/>
                <a:ea typeface="+mj-ea"/>
                <a:cs typeface="+mj-cs"/>
              </a:rPr>
              <a:t> Олена Анатоліївна</a:t>
            </a:r>
          </a:p>
          <a:p>
            <a:endParaRPr lang="ru-RU" sz="1600" cap="all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latin typeface="Mistral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3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023" y="305789"/>
            <a:ext cx="3811979" cy="7629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Фіналісти </a:t>
            </a:r>
            <a:r>
              <a:rPr lang="uk-UA" sz="28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Всеукраїнського конкурсу</a:t>
            </a:r>
            <a:endParaRPr lang="ru-RU" sz="2800" b="1" dirty="0">
              <a:solidFill>
                <a:srgbClr val="002060"/>
              </a:solidFill>
              <a:latin typeface="Museo Sans Cyrl 900"/>
              <a:ea typeface="+mn-ea"/>
              <a:cs typeface="+mn-cs"/>
            </a:endParaRPr>
          </a:p>
        </p:txBody>
      </p:sp>
      <p:pic>
        <p:nvPicPr>
          <p:cNvPr id="5" name="Содержимое 4" descr="viber_image_2019-09-12_18-57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62" y="1732297"/>
            <a:ext cx="5108122" cy="3453376"/>
          </a:xfrm>
          <a:prstGeom prst="rect">
            <a:avLst/>
          </a:prstGeom>
        </p:spPr>
      </p:pic>
      <p:pic>
        <p:nvPicPr>
          <p:cNvPr id="6" name="Рисунок 5" descr="viber_image_2019-09-12_18-56-19.jpg"/>
          <p:cNvPicPr>
            <a:picLocks noChangeAspect="1"/>
          </p:cNvPicPr>
          <p:nvPr/>
        </p:nvPicPr>
        <p:blipFill rotWithShape="1">
          <a:blip r:embed="rId3"/>
          <a:srcRect t="8768"/>
          <a:stretch/>
        </p:blipFill>
        <p:spPr>
          <a:xfrm>
            <a:off x="8098970" y="2885704"/>
            <a:ext cx="3942607" cy="3706904"/>
          </a:xfrm>
          <a:prstGeom prst="rect">
            <a:avLst/>
          </a:prstGeom>
        </p:spPr>
      </p:pic>
      <p:pic>
        <p:nvPicPr>
          <p:cNvPr id="4" name="Содержимое 3" descr="viber_image_2019-09-12_18-57-39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5132" y="628779"/>
            <a:ext cx="4959927" cy="2675826"/>
          </a:xfrm>
        </p:spPr>
      </p:pic>
    </p:spTree>
    <p:extLst>
      <p:ext uri="{BB962C8B-B14F-4D97-AF65-F5344CB8AC3E}">
        <p14:creationId xmlns:p14="http://schemas.microsoft.com/office/powerpoint/2010/main" xmlns="" val="45834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viber_image_2019-09-12_18-57-40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1" r="6075"/>
          <a:stretch/>
        </p:blipFill>
        <p:spPr>
          <a:xfrm>
            <a:off x="676894" y="172285"/>
            <a:ext cx="4904509" cy="2853959"/>
          </a:xfrm>
        </p:spPr>
      </p:pic>
      <p:pic>
        <p:nvPicPr>
          <p:cNvPr id="8" name="Рисунок 7" descr="viber_image_2019-09-12_18-57-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3313" y="190006"/>
            <a:ext cx="4393870" cy="2836238"/>
          </a:xfrm>
          <a:prstGeom prst="rect">
            <a:avLst/>
          </a:prstGeom>
        </p:spPr>
      </p:pic>
      <p:pic>
        <p:nvPicPr>
          <p:cNvPr id="9" name="Рисунок 8" descr="viber_image_2019-09-12_18-57-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56" y="3215802"/>
            <a:ext cx="4476998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66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1309" y="1835175"/>
            <a:ext cx="8478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cap="all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Все ще думаєш, що ідеї для хорошого </a:t>
            </a:r>
            <a:r>
              <a:rPr lang="uk-UA" sz="4800" b="1" cap="all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стартапу</a:t>
            </a:r>
            <a:r>
              <a:rPr lang="uk-UA" sz="4800" b="1" cap="all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 скінчились </a:t>
            </a:r>
            <a:endParaRPr lang="uk-UA" sz="4800" b="1" cap="all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latin typeface="Mistral" pitchFamily="66" charset="0"/>
              <a:ea typeface="+mj-ea"/>
              <a:cs typeface="+mj-cs"/>
            </a:endParaRPr>
          </a:p>
          <a:p>
            <a:pPr algn="ctr"/>
            <a:r>
              <a:rPr lang="uk-UA" sz="4800" b="1" cap="all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до </a:t>
            </a:r>
            <a:r>
              <a:rPr lang="uk-UA" sz="4800" b="1" cap="all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тебе? </a:t>
            </a:r>
            <a:r>
              <a:rPr lang="uk-UA" sz="4800" b="1" cap="all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Mistral" pitchFamily="66" charset="0"/>
                <a:ea typeface="+mj-ea"/>
                <a:cs typeface="+mj-cs"/>
              </a:rPr>
              <a:t> </a:t>
            </a:r>
            <a:endParaRPr lang="ru-RU" sz="4800" b="1" cap="all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latin typeface="Mistral" pitchFamily="66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9" t="33442" r="75065" b="45292"/>
          <a:stretch/>
        </p:blipFill>
        <p:spPr bwMode="auto">
          <a:xfrm>
            <a:off x="7742712" y="3224151"/>
            <a:ext cx="1045027" cy="10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51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бізнес ідеї"/>
          <p:cNvPicPr>
            <a:picLocks noChangeAspect="1" noChangeArrowheads="1"/>
          </p:cNvPicPr>
          <p:nvPr/>
        </p:nvPicPr>
        <p:blipFill rotWithShape="1">
          <a:blip r:embed="rId2" cstate="print"/>
          <a:srcRect b="15744"/>
          <a:stretch/>
        </p:blipFill>
        <p:spPr bwMode="auto">
          <a:xfrm>
            <a:off x="795648" y="0"/>
            <a:ext cx="3119669" cy="16150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59" y="164287"/>
            <a:ext cx="7595458" cy="1450757"/>
          </a:xfrm>
        </p:spPr>
        <p:txBody>
          <a:bodyPr/>
          <a:lstStyle/>
          <a:p>
            <a:pPr algn="r"/>
            <a:r>
              <a:rPr lang="en-US" sz="3200" b="1" dirty="0" smtClean="0">
                <a:solidFill>
                  <a:srgbClr val="002060"/>
                </a:solidFill>
                <a:latin typeface="Museo Sans Cyrl 900"/>
              </a:rPr>
              <a:t>	</a:t>
            </a:r>
            <a:r>
              <a:rPr lang="uk-UA" sz="3200" b="1" dirty="0" smtClean="0">
                <a:solidFill>
                  <a:srgbClr val="002060"/>
                </a:solidFill>
                <a:latin typeface="Museo Sans Cyrl 900"/>
              </a:rPr>
              <a:t>План заняття (</a:t>
            </a:r>
            <a:r>
              <a:rPr lang="uk-UA" sz="3200" b="1" dirty="0" err="1" smtClean="0">
                <a:solidFill>
                  <a:srgbClr val="002060"/>
                </a:solidFill>
                <a:latin typeface="Museo Sans Cyrl 900"/>
              </a:rPr>
              <a:t>інтенсив</a:t>
            </a:r>
            <a:r>
              <a:rPr lang="uk-UA" sz="3200" b="1" dirty="0" smtClean="0">
                <a:solidFill>
                  <a:srgbClr val="002060"/>
                </a:solidFill>
                <a:latin typeface="Museo Sans Cyrl 900"/>
              </a:rPr>
              <a:t>)</a:t>
            </a:r>
            <a:r>
              <a:rPr lang="uk-UA" b="1" dirty="0">
                <a:solidFill>
                  <a:srgbClr val="002060"/>
                </a:solidFill>
                <a:latin typeface="Museo Sans Cyrl 900"/>
              </a:rPr>
              <a:t/>
            </a:r>
            <a:br>
              <a:rPr lang="uk-UA" b="1" dirty="0">
                <a:solidFill>
                  <a:srgbClr val="002060"/>
                </a:solidFill>
                <a:latin typeface="Museo Sans Cyrl 90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18161" y="1852614"/>
            <a:ext cx="10873839" cy="428693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Запропонувати </a:t>
            </a: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бізнес-ідею за окремим видом підприємництва 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(виробниче</a:t>
            </a: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, комерційне, посередницьке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).</a:t>
            </a:r>
            <a:endParaRPr lang="uk-UA" sz="2400" dirty="0">
              <a:solidFill>
                <a:srgbClr val="002060"/>
              </a:solidFill>
              <a:latin typeface="Museo Sans Cyrl 90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Вивчення конструктивних особливостей та функцій  “Старого товару” (або схожого) за методом 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аналогії.</a:t>
            </a:r>
            <a:endParaRPr lang="uk-UA" sz="2400" dirty="0">
              <a:solidFill>
                <a:srgbClr val="002060"/>
              </a:solidFill>
              <a:latin typeface="Museo Sans Cyrl 90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Пошук додаткових функцій для “Нового товару” за методом інверсії 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(повернути </a:t>
            </a: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“Догори ногами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”).</a:t>
            </a:r>
            <a:endParaRPr lang="uk-UA" sz="2400" dirty="0">
              <a:solidFill>
                <a:srgbClr val="002060"/>
              </a:solidFill>
              <a:latin typeface="Museo Sans Cyrl 90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Аналіз нових можливостей за методом 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ідеалізації.</a:t>
            </a:r>
            <a:endParaRPr lang="ru-RU" sz="2400" dirty="0">
              <a:solidFill>
                <a:srgbClr val="002060"/>
              </a:solidFill>
              <a:latin typeface="Museo Sans Cyrl 90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Вивчення вигоди для для споживача (розробка анкет, вивчення рівня попиту, </a:t>
            </a:r>
            <a:r>
              <a:rPr lang="uk-UA" sz="2400" dirty="0" err="1" smtClean="0">
                <a:solidFill>
                  <a:srgbClr val="002060"/>
                </a:solidFill>
                <a:latin typeface="Museo Sans Cyrl 900"/>
              </a:rPr>
              <a:t>трафіку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тощо.)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Бізнес план і робота в бізнес-інкубаторі.</a:t>
            </a:r>
            <a:endParaRPr lang="ru-RU" sz="2400" dirty="0">
              <a:solidFill>
                <a:srgbClr val="002060"/>
              </a:solidFill>
              <a:latin typeface="Museo Sans Cyrl 9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530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35" y="258288"/>
            <a:ext cx="4898571" cy="96487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Museo Sans Cyrl 900"/>
              </a:rPr>
              <a:t>Хід </a:t>
            </a:r>
            <a:r>
              <a:rPr lang="uk-UA" sz="3200" b="1" dirty="0" smtClean="0">
                <a:solidFill>
                  <a:srgbClr val="002060"/>
                </a:solidFill>
                <a:latin typeface="Museo Sans Cyrl 900"/>
              </a:rPr>
              <a:t>заняття</a:t>
            </a:r>
            <a:endParaRPr lang="ru-RU" sz="3200" b="1" dirty="0">
              <a:solidFill>
                <a:srgbClr val="002060"/>
              </a:solidFill>
              <a:latin typeface="Museo Sans Cyrl 90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4717" y="1145968"/>
            <a:ext cx="9601200" cy="473231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Знайомство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зі студентами.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Отримання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3 карток.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На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картках зазначити інноваційні товари по 3-м категоріям (згідно </a:t>
            </a: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прикладу.</a:t>
            </a:r>
            <a:endParaRPr lang="uk-UA" sz="2800" dirty="0">
              <a:solidFill>
                <a:srgbClr val="002060"/>
              </a:solidFill>
              <a:latin typeface="Museo Sans Cyrl 90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800" dirty="0" err="1" smtClean="0">
                <a:solidFill>
                  <a:srgbClr val="002060"/>
                </a:solidFill>
                <a:latin typeface="Museo Sans Cyrl 900"/>
              </a:rPr>
              <a:t>Кластеризація</a:t>
            </a: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(групування по </a:t>
            </a: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категоріях).</a:t>
            </a:r>
            <a:endParaRPr lang="uk-UA" sz="2800" dirty="0">
              <a:solidFill>
                <a:srgbClr val="002060"/>
              </a:solidFill>
              <a:latin typeface="Museo Sans Cyrl 90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Оцінка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кожним учасником клубу (+ або </a:t>
            </a: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-).</a:t>
            </a:r>
            <a:endParaRPr lang="uk-UA" sz="2800" dirty="0">
              <a:solidFill>
                <a:srgbClr val="002060"/>
              </a:solidFill>
              <a:latin typeface="Museo Sans Cyrl 90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Відбір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лідируючих інноваційних товарів (послуг), як з – так і +.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Museo Sans Cyrl 900"/>
              </a:rPr>
              <a:t>Робота </a:t>
            </a:r>
            <a:r>
              <a:rPr lang="uk-UA" sz="2800" dirty="0">
                <a:solidFill>
                  <a:srgbClr val="002060"/>
                </a:solidFill>
                <a:latin typeface="Museo Sans Cyrl 900"/>
              </a:rPr>
              <a:t>в групах по реалізації ідеї.</a:t>
            </a:r>
            <a:endParaRPr lang="ru-RU" sz="2800" dirty="0">
              <a:solidFill>
                <a:srgbClr val="002060"/>
              </a:solidFill>
              <a:latin typeface="Museo Sans Cyrl 9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329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Картинки по запросу бізнес іде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581128"/>
            <a:ext cx="5867400" cy="22768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Правила </a:t>
            </a:r>
            <a:r>
              <a:rPr lang="ru-RU" sz="2800" b="1" dirty="0" err="1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співпраці</a:t>
            </a:r>
            <a:r>
              <a:rPr lang="ru-RU" sz="28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клубі</a:t>
            </a:r>
            <a:r>
              <a:rPr lang="ru-RU" sz="28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:</a:t>
            </a:r>
            <a:br>
              <a:rPr lang="ru-RU" sz="28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</a:br>
            <a:endParaRPr lang="ru-RU" sz="2800" b="1" dirty="0">
              <a:solidFill>
                <a:srgbClr val="002060"/>
              </a:solidFill>
              <a:latin typeface="Museo Sans Cyrl 90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24099" y="1419101"/>
            <a:ext cx="8651174" cy="35814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не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дозволяється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критика і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негативні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коментарі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щодо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висловлювань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Museo Sans Cyrl 900"/>
              </a:rPr>
              <a:t>учасників</a:t>
            </a:r>
            <a:endParaRPr lang="ru-RU" sz="2800" dirty="0">
              <a:solidFill>
                <a:srgbClr val="002060"/>
              </a:solidFill>
              <a:latin typeface="Museo Sans Cyrl 90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ідеї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пропозиції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що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Museo Sans Cyrl 900"/>
              </a:rPr>
              <a:t>висуваються</a:t>
            </a:r>
            <a:r>
              <a:rPr lang="ru-RU" sz="2800" dirty="0" smtClean="0">
                <a:solidFill>
                  <a:srgbClr val="002060"/>
                </a:solidFill>
                <a:latin typeface="Museo Sans Cyrl 900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не </a:t>
            </a:r>
            <a:r>
              <a:rPr lang="ru-RU" sz="2800" dirty="0" err="1" smtClean="0">
                <a:solidFill>
                  <a:srgbClr val="002060"/>
                </a:solidFill>
                <a:latin typeface="Museo Sans Cyrl 900"/>
              </a:rPr>
              <a:t>засуджуються</a:t>
            </a:r>
            <a:r>
              <a:rPr lang="ru-RU" sz="2800" dirty="0" smtClean="0">
                <a:solidFill>
                  <a:srgbClr val="002060"/>
                </a:solidFill>
                <a:latin typeface="Museo Sans Cyrl 900"/>
              </a:rPr>
              <a:t>!</a:t>
            </a:r>
            <a:endParaRPr lang="ru-RU" sz="2800" dirty="0">
              <a:solidFill>
                <a:srgbClr val="002060"/>
              </a:solidFill>
              <a:latin typeface="Museo Sans Cyrl 90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заохочується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вільне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творче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Museo Sans Cyrl 900"/>
              </a:rPr>
              <a:t>мислення</a:t>
            </a:r>
            <a:endParaRPr lang="ru-RU" sz="2800" dirty="0">
              <a:solidFill>
                <a:srgbClr val="002060"/>
              </a:solidFill>
              <a:latin typeface="Museo Sans Cyrl 90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забезпечується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висування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якомога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більшої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кількості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ідей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(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кожна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з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яких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зазначається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на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окремій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картці</a:t>
            </a:r>
            <a:r>
              <a:rPr lang="ru-RU" sz="2800" dirty="0" smtClean="0">
                <a:solidFill>
                  <a:srgbClr val="002060"/>
                </a:solidFill>
                <a:latin typeface="Museo Sans Cyrl 900"/>
              </a:rPr>
              <a:t>)</a:t>
            </a:r>
            <a:endParaRPr lang="ru-RU" sz="2800" dirty="0">
              <a:solidFill>
                <a:srgbClr val="002060"/>
              </a:solidFill>
              <a:latin typeface="Museo Sans Cyrl 90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заохочується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комбінування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ідей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розвиток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однієї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ідеї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на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основі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useo Sans Cyrl 900"/>
              </a:rPr>
              <a:t>інших</a:t>
            </a:r>
            <a:r>
              <a:rPr lang="ru-RU" sz="28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Museo Sans Cyrl 900"/>
              </a:rPr>
              <a:t>тощо</a:t>
            </a:r>
            <a:endParaRPr lang="ru-RU" sz="2800" dirty="0">
              <a:solidFill>
                <a:srgbClr val="002060"/>
              </a:solidFill>
              <a:latin typeface="Museo Sans Cyrl 90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572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бізнес іде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2088" y="123770"/>
            <a:ext cx="4389911" cy="35272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37" y="123770"/>
            <a:ext cx="6808546" cy="1574716"/>
          </a:xfrm>
        </p:spPr>
        <p:txBody>
          <a:bodyPr>
            <a:normAutofit fontScale="90000"/>
          </a:bodyPr>
          <a:lstStyle/>
          <a:p>
            <a:pPr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uk-UA" sz="29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Приклад для заповнення картки </a:t>
            </a:r>
            <a:r>
              <a:rPr lang="uk-UA" sz="2900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(кожна зустріч присвячена окремому виду підприємництва: виробниче, комерційне, фінансово-кредитне або послуги</a:t>
            </a:r>
            <a:r>
              <a:rPr lang="uk-UA" sz="2900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)</a:t>
            </a: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9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Новий </a:t>
            </a:r>
            <a:r>
              <a:rPr lang="uk-UA" sz="29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товар на ринку це:</a:t>
            </a:r>
            <a:endParaRPr lang="ru-RU" sz="2900" b="1" dirty="0">
              <a:solidFill>
                <a:srgbClr val="002060"/>
              </a:solidFill>
              <a:latin typeface="Museo Sans Cyrl 90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9607" y="2950364"/>
            <a:ext cx="6962481" cy="34029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uk-UA" sz="2600" dirty="0">
                <a:solidFill>
                  <a:srgbClr val="002060"/>
                </a:solidFill>
                <a:latin typeface="Museo Sans Cyrl 900"/>
              </a:rPr>
              <a:t>Електронні гроші ( фінансовий товар або інноваційний сайт (знайомства домашніх тварин тощо )</a:t>
            </a:r>
          </a:p>
          <a:p>
            <a:pPr>
              <a:buFont typeface="Wingdings" pitchFamily="2" charset="2"/>
              <a:buChar char="q"/>
            </a:pPr>
            <a:r>
              <a:rPr lang="uk-UA" sz="2600" dirty="0">
                <a:solidFill>
                  <a:srgbClr val="002060"/>
                </a:solidFill>
                <a:latin typeface="Museo Sans Cyrl 900"/>
              </a:rPr>
              <a:t>Борщ у тюбику (промисловий товар або продукти харчування )</a:t>
            </a:r>
          </a:p>
          <a:p>
            <a:pPr>
              <a:buFont typeface="Wingdings" pitchFamily="2" charset="2"/>
              <a:buChar char="q"/>
            </a:pPr>
            <a:r>
              <a:rPr lang="uk-UA" sz="2600" dirty="0" err="1">
                <a:solidFill>
                  <a:srgbClr val="002060"/>
                </a:solidFill>
                <a:latin typeface="Museo Sans Cyrl 900"/>
              </a:rPr>
              <a:t>“Студняня”</a:t>
            </a:r>
            <a:r>
              <a:rPr lang="uk-UA" sz="2600" dirty="0">
                <a:solidFill>
                  <a:srgbClr val="002060"/>
                </a:solidFill>
                <a:latin typeface="Museo Sans Cyrl 900"/>
              </a:rPr>
              <a:t> - виконавець студентської наукової роботи (послуги)</a:t>
            </a:r>
            <a:endParaRPr lang="ru-RU" sz="2600" dirty="0">
              <a:solidFill>
                <a:srgbClr val="002060"/>
              </a:solidFill>
              <a:latin typeface="Museo Sans Cyrl 9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346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бізнес іде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086" y="0"/>
            <a:ext cx="4283034" cy="369035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24395" y="112354"/>
            <a:ext cx="78614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Museo Sans Cyrl 900"/>
            </a:endParaRPr>
          </a:p>
          <a:p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Місія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–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розвиток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підприємницької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культури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і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мислення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,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стимулювання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підприємницької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освіти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і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стартап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руху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в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студентському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середовищі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.</a:t>
            </a:r>
          </a:p>
          <a:p>
            <a:endParaRPr lang="ru-RU" sz="2400" dirty="0" smtClean="0">
              <a:solidFill>
                <a:srgbClr val="002060"/>
              </a:solidFill>
              <a:latin typeface="Museo Sans Cyrl 90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Мета </a:t>
            </a:r>
            <a:r>
              <a:rPr lang="ru-RU" sz="2400" dirty="0" smtClean="0">
                <a:solidFill>
                  <a:srgbClr val="002060"/>
                </a:solidFill>
                <a:latin typeface="Museo Sans Cyrl 900"/>
              </a:rPr>
              <a:t>–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організувати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умови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для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створення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і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розвитку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стартапів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і </a:t>
            </a: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бізнес-проектів</a:t>
            </a:r>
            <a:r>
              <a:rPr lang="ru-RU" sz="2400" dirty="0" smtClean="0">
                <a:solidFill>
                  <a:srgbClr val="002060"/>
                </a:solidFill>
                <a:latin typeface="Museo Sans Cyrl 900"/>
              </a:rPr>
              <a:t>.</a:t>
            </a:r>
          </a:p>
          <a:p>
            <a:endParaRPr lang="uk-UA" sz="2800" b="1" dirty="0" smtClean="0">
              <a:solidFill>
                <a:srgbClr val="002060"/>
              </a:solidFill>
              <a:latin typeface="Museo Sans Cyrl 90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866899" y="3797300"/>
            <a:ext cx="4738254" cy="2235365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 err="1" smtClean="0">
                <a:solidFill>
                  <a:schemeClr val="accent3"/>
                </a:solidFill>
                <a:latin typeface="Museo Sans Cyrl 900"/>
              </a:rPr>
              <a:t>популяризувати</a:t>
            </a:r>
            <a:r>
              <a:rPr lang="ru-RU" sz="2400" dirty="0" smtClean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тренд на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підприємництво</a:t>
            </a:r>
            <a:endParaRPr lang="ru-RU" sz="2400" dirty="0">
              <a:solidFill>
                <a:schemeClr val="accent3"/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400" dirty="0">
                <a:solidFill>
                  <a:schemeClr val="accent3"/>
                </a:solidFill>
                <a:latin typeface="Museo Sans Cyrl 900"/>
              </a:rPr>
              <a:t>створити спільноту однодумців на базі </a:t>
            </a:r>
            <a:r>
              <a:rPr lang="uk-UA" sz="2400" dirty="0" err="1" smtClean="0">
                <a:solidFill>
                  <a:schemeClr val="accent3"/>
                </a:solidFill>
                <a:latin typeface="Museo Sans Cyrl 900"/>
              </a:rPr>
              <a:t>стартап-клубу</a:t>
            </a:r>
            <a:endParaRPr lang="ru-RU" sz="2400" dirty="0">
              <a:solidFill>
                <a:schemeClr val="accent3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6313488" y="3276600"/>
            <a:ext cx="5585587" cy="2684813"/>
          </a:xfrm>
        </p:spPr>
        <p:txBody>
          <a:bodyPr/>
          <a:lstStyle/>
          <a:p>
            <a:pPr marL="342900" indent="-342900">
              <a:buFont typeface="Wingdings" pitchFamily="2" charset="2"/>
              <a:buChar char="q"/>
            </a:pPr>
            <a:endParaRPr lang="ru-RU" dirty="0">
              <a:solidFill>
                <a:srgbClr val="002060"/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навчити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базовим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навичкам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,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необхідним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для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створення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бізнесу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, запуску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стартапу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чи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бізнес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-проекту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забезпечити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підтримку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ідей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і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проектів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на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ранніх</a:t>
            </a:r>
            <a:r>
              <a:rPr lang="ru-RU" sz="2400" dirty="0">
                <a:solidFill>
                  <a:schemeClr val="accent3"/>
                </a:solidFill>
                <a:latin typeface="Museo Sans Cyrl 900"/>
              </a:rPr>
              <a:t> </a:t>
            </a:r>
            <a:r>
              <a:rPr lang="ru-RU" sz="2400" dirty="0" err="1">
                <a:solidFill>
                  <a:schemeClr val="accent3"/>
                </a:solidFill>
                <a:latin typeface="Museo Sans Cyrl 900"/>
              </a:rPr>
              <a:t>стадіях</a:t>
            </a:r>
            <a:endParaRPr lang="ru-RU" sz="2400" dirty="0">
              <a:solidFill>
                <a:schemeClr val="accent3"/>
              </a:solidFill>
              <a:latin typeface="Museo Sans Cyrl 90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48249" y="3244334"/>
            <a:ext cx="2790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Museo Sans Cyrl 900"/>
              </a:rPr>
              <a:t>Завдання: </a:t>
            </a:r>
          </a:p>
        </p:txBody>
      </p:sp>
    </p:spTree>
    <p:extLst>
      <p:ext uri="{BB962C8B-B14F-4D97-AF65-F5344CB8AC3E}">
        <p14:creationId xmlns:p14="http://schemas.microsoft.com/office/powerpoint/2010/main" xmlns="" val="83721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188509"/>
            <a:ext cx="9274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Н</a:t>
            </a:r>
            <a:r>
              <a:rPr lang="uk-UA" sz="2400" b="1" dirty="0" err="1" smtClean="0">
                <a:solidFill>
                  <a:srgbClr val="002060"/>
                </a:solidFill>
                <a:latin typeface="Museo Sans Cyrl 900"/>
              </a:rPr>
              <a:t>ав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чальна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програма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 «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Розробка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інноваційних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ідей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для 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нових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Museo Sans Cyrl 900"/>
              </a:rPr>
              <a:t>компаній</a:t>
            </a:r>
            <a:r>
              <a:rPr lang="ru-RU" sz="2400" b="1" dirty="0" smtClean="0">
                <a:solidFill>
                  <a:srgbClr val="002060"/>
                </a:solidFill>
                <a:latin typeface="Museo Sans Cyrl 900"/>
              </a:rPr>
              <a:t>»</a:t>
            </a:r>
            <a:endParaRPr lang="ru-RU" sz="2400" b="1" dirty="0">
              <a:solidFill>
                <a:srgbClr val="002060"/>
              </a:solidFill>
              <a:latin typeface="Museo Sans Cyrl 90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770" y="1069047"/>
            <a:ext cx="99040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Підприємництво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, інновації, </a:t>
            </a:r>
            <a:r>
              <a:rPr lang="uk-UA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стартапи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Генерування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бізнес-іде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й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в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сфері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надання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послуг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Інструменти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фінансування інноваційних </a:t>
            </a:r>
            <a:r>
              <a:rPr lang="uk-UA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проєктів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Маркетинг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на </a:t>
            </a:r>
            <a:r>
              <a:rPr lang="uk-UA" sz="2000" b="1" dirty="0" err="1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стартап-ринку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Розробка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бізнес-моделі майбутньої компанії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Бізнес-планування.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Генерування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бізнес-ідей в сфері виробництва</a:t>
            </a:r>
            <a:r>
              <a:rPr lang="uk-UA" sz="2000" b="1" dirty="0" smtClean="0">
                <a:solidFill>
                  <a:srgbClr val="002060"/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rgbClr val="002060"/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Організаційно-правові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основи створення нового підприємства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Підготовка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useo Sans Cyrl 900"/>
              </a:rPr>
              <a:t>та ведення переговорів. Алгоритми побудови успішних презентацій.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Museo Sans Cyrl 90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88" t="37338" r="15661" b="45455"/>
          <a:stretch/>
        </p:blipFill>
        <p:spPr bwMode="auto">
          <a:xfrm>
            <a:off x="9933709" y="0"/>
            <a:ext cx="1983180" cy="166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87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77" t="24675" r="26662" b="26623"/>
          <a:stretch/>
        </p:blipFill>
        <p:spPr bwMode="auto">
          <a:xfrm>
            <a:off x="7167072" y="926274"/>
            <a:ext cx="4755753" cy="301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26" t="24716" r="26837" b="24310"/>
          <a:stretch/>
        </p:blipFill>
        <p:spPr bwMode="auto">
          <a:xfrm>
            <a:off x="843148" y="3632000"/>
            <a:ext cx="4750129" cy="305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99406" y="1116479"/>
            <a:ext cx="5237019" cy="14721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Фінал студентського конкурсу </a:t>
            </a:r>
            <a:r>
              <a:rPr lang="uk-UA" sz="2800" b="1" dirty="0" err="1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бізнес-проєктів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 «Бізнес-трамплін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», 2018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useo Sans Cyrl 900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2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5647" y="218219"/>
            <a:ext cx="6222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Підписання меморандуму про співпрацю  з мережею академічних бізнес-інкубаторів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Y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ЕР, жовтень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2018</a:t>
            </a:r>
            <a:endParaRPr lang="ru-RU" sz="2800" b="1" dirty="0"/>
          </a:p>
        </p:txBody>
      </p:sp>
      <p:sp>
        <p:nvSpPr>
          <p:cNvPr id="3" name="AutoShape 2" descr="https://knute.edu.ua/image/NTc3Mg==/f64ee56e0195d1a32e0dc9dd05743d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stat.knteu.kiev.ua/image/NTYwMw==/799095e7b5430e825c174b015cb004d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79" t="4607" r="-328" b="4607"/>
          <a:stretch/>
        </p:blipFill>
        <p:spPr bwMode="auto">
          <a:xfrm>
            <a:off x="4780082" y="3206368"/>
            <a:ext cx="2986381" cy="24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.knteu.kiev.ua/image/NTYwMw==/29fe70a1f2d369092a1cb0b16be2ff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3" t="10691" r="11046" b="3893"/>
          <a:stretch/>
        </p:blipFill>
        <p:spPr bwMode="auto">
          <a:xfrm>
            <a:off x="647206" y="3206368"/>
            <a:ext cx="3633849" cy="241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.knteu.kiev.ua/image/NTYwMw==/c0f01b82aec8d2e8c5d7926ddc1d9f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350" y="3206368"/>
            <a:ext cx="3645725" cy="24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4" t="18994" r="9335" b="27597"/>
          <a:stretch/>
        </p:blipFill>
        <p:spPr bwMode="auto">
          <a:xfrm>
            <a:off x="6831617" y="-1"/>
            <a:ext cx="5360383" cy="203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46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71897" y="91261"/>
            <a:ext cx="5058888" cy="16568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Студенти – учасники  </a:t>
            </a:r>
            <a:endParaRPr lang="uk-UA" sz="2400" b="1" dirty="0" smtClean="0">
              <a:solidFill>
                <a:schemeClr val="accent1">
                  <a:lumMod val="75000"/>
                </a:schemeClr>
              </a:solidFill>
              <a:latin typeface="Museo Sans Cyrl 900" panose="02000000000000000000" pitchFamily="2" charset="-5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«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Startup Club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KNUTE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» на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тренінгу для команд «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YEP!Clubs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useo Sans Cyrl 900" panose="02000000000000000000" pitchFamily="2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44" t="12338" r="23453" b="15098"/>
          <a:stretch/>
        </p:blipFill>
        <p:spPr bwMode="auto">
          <a:xfrm>
            <a:off x="5723906" y="170764"/>
            <a:ext cx="2113807" cy="187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0" t="14489" r="28212" b="14245"/>
          <a:stretch/>
        </p:blipFill>
        <p:spPr bwMode="auto">
          <a:xfrm>
            <a:off x="8562108" y="170765"/>
            <a:ext cx="2062648" cy="187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52" t="36200" r="34820" b="11363"/>
          <a:stretch/>
        </p:blipFill>
        <p:spPr bwMode="auto">
          <a:xfrm>
            <a:off x="1425040" y="2286705"/>
            <a:ext cx="2416277" cy="19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3681" y="2818990"/>
            <a:ext cx="4556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Demo DAY YEP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, грудень 2018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useo Sans Cyrl 900" panose="020000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1895" y="5151970"/>
            <a:ext cx="4779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Demo DAY YEP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,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useo Sans Cyrl 900" panose="02000000000000000000" pitchFamily="2" charset="-52"/>
              </a:rPr>
              <a:t>червень 2019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useo Sans Cyrl 900" panose="02000000000000000000" pitchFamily="2" charset="-5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2" t="21075" r="42979" b="16047"/>
          <a:stretch/>
        </p:blipFill>
        <p:spPr bwMode="auto">
          <a:xfrm>
            <a:off x="9120249" y="4322427"/>
            <a:ext cx="2477983" cy="186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3" t="22118" r="42972" b="21947"/>
          <a:stretch/>
        </p:blipFill>
        <p:spPr bwMode="auto">
          <a:xfrm>
            <a:off x="5723906" y="4308822"/>
            <a:ext cx="2861953" cy="19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06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3" y="138246"/>
            <a:ext cx="110678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Museo Sans Cyrl 900"/>
              </a:rPr>
              <a:t>В </a:t>
            </a:r>
            <a:r>
              <a:rPr lang="ru-RU" sz="2200" b="1" dirty="0" err="1" smtClean="0">
                <a:solidFill>
                  <a:srgbClr val="002060"/>
                </a:solidFill>
                <a:latin typeface="Museo Sans Cyrl 900"/>
              </a:rPr>
              <a:t>цьому</a:t>
            </a:r>
            <a:r>
              <a:rPr lang="ru-RU" sz="2200" b="1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Museo Sans Cyrl 900"/>
              </a:rPr>
              <a:t>році</a:t>
            </a:r>
            <a:r>
              <a:rPr lang="ru-RU" sz="2200" b="1" dirty="0" smtClean="0">
                <a:solidFill>
                  <a:srgbClr val="002060"/>
                </a:solidFill>
                <a:latin typeface="Museo Sans Cyrl 900"/>
              </a:rPr>
              <a:t> в </a:t>
            </a:r>
            <a:r>
              <a:rPr lang="ru-RU" sz="2200" b="1" dirty="0" err="1" smtClean="0">
                <a:solidFill>
                  <a:srgbClr val="002060"/>
                </a:solidFill>
                <a:latin typeface="Museo Sans Cyrl 900"/>
              </a:rPr>
              <a:t>програмі</a:t>
            </a:r>
            <a:r>
              <a:rPr lang="ru-RU" sz="2200" b="1" dirty="0" smtClean="0">
                <a:solidFill>
                  <a:srgbClr val="002060"/>
                </a:solidFill>
                <a:latin typeface="Museo Sans Cyrl 90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Museo Sans Cyrl 900"/>
              </a:rPr>
              <a:t>YEP!Starter</a:t>
            </a:r>
            <a:r>
              <a:rPr lang="uk-UA" sz="2200" b="1" dirty="0" smtClean="0">
                <a:solidFill>
                  <a:srgbClr val="002060"/>
                </a:solidFill>
                <a:latin typeface="Museo Sans Cyrl 90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 err="1" smtClean="0">
                <a:solidFill>
                  <a:srgbClr val="002060"/>
                </a:solidFill>
                <a:latin typeface="Museo Sans Cyrl 900"/>
              </a:rPr>
              <a:t>PreStarter</a:t>
            </a:r>
            <a:r>
              <a:rPr lang="en-US" sz="22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- 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два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дні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знайомства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. Кейси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випускників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, 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design thinking.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Після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Pre-Starter 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вирішують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хто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продовжить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участь у </a:t>
            </a:r>
            <a:r>
              <a:rPr lang="en-US" sz="2200" dirty="0" err="1">
                <a:solidFill>
                  <a:srgbClr val="002060"/>
                </a:solidFill>
                <a:latin typeface="Museo Sans Cyrl 900"/>
              </a:rPr>
              <a:t>YEP!Starter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. 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⠀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  <a:latin typeface="Museo Sans Cyrl 900"/>
              </a:rPr>
              <a:t>Inspiration </a:t>
            </a:r>
            <a:r>
              <a:rPr lang="en-US" sz="2200" b="1" dirty="0">
                <a:solidFill>
                  <a:srgbClr val="002060"/>
                </a:solidFill>
                <a:latin typeface="Museo Sans Cyrl 900"/>
              </a:rPr>
              <a:t>event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-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нетворкінг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знайомство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з менторами, партнерами та командою УЕР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!. Тут 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у тебе є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можливість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зустріти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однодумців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з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якими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можливо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станеш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командою.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002060"/>
                </a:solidFill>
                <a:latin typeface="Museo Sans Cyrl 900"/>
              </a:rPr>
              <a:t>4 </a:t>
            </a:r>
            <a:r>
              <a:rPr lang="en-US" sz="2200" b="1" dirty="0" err="1">
                <a:solidFill>
                  <a:srgbClr val="002060"/>
                </a:solidFill>
                <a:latin typeface="Museo Sans Cyrl 900"/>
              </a:rPr>
              <a:t>Bootcamps</a:t>
            </a:r>
            <a:r>
              <a:rPr lang="en-US" sz="2200" b="1" dirty="0">
                <a:solidFill>
                  <a:srgbClr val="002060"/>
                </a:solidFill>
                <a:latin typeface="Museo Sans Cyrl 900"/>
              </a:rPr>
              <a:t>, workshops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-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ментори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з </a:t>
            </a:r>
            <a:r>
              <a:rPr lang="en-US" sz="2200" dirty="0">
                <a:solidFill>
                  <a:srgbClr val="002060"/>
                </a:solidFill>
                <a:latin typeface="Museo Sans Cyrl 900"/>
                <a:hlinkClick r:id="rId2"/>
              </a:rPr>
              <a:t>Deloitte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, </a:t>
            </a:r>
            <a:r>
              <a:rPr lang="en-US" sz="2200" dirty="0">
                <a:solidFill>
                  <a:srgbClr val="002060"/>
                </a:solidFill>
                <a:latin typeface="Museo Sans Cyrl 900"/>
                <a:hlinkClick r:id="rId3"/>
              </a:rPr>
              <a:t>Gravitec.net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 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та </a:t>
            </a:r>
            <a:r>
              <a:rPr lang="en-US" sz="2200" dirty="0">
                <a:solidFill>
                  <a:srgbClr val="002060"/>
                </a:solidFill>
                <a:latin typeface="Museo Sans Cyrl 900"/>
                <a:hlinkClick r:id="rId4"/>
              </a:rPr>
              <a:t>Cisco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 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проведуть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лекції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і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тренінги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.</a:t>
            </a:r>
            <a:br>
              <a:rPr lang="ru-RU" sz="2200" dirty="0">
                <a:solidFill>
                  <a:srgbClr val="002060"/>
                </a:solidFill>
                <a:latin typeface="Museo Sans Cyrl 900"/>
              </a:rPr>
            </a:b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Люди,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які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створювали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й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розвивали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стартапи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викладуть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матеріал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дадуть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практичні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кейси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й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надихнуть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тебе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своїми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історіями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. ⠀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  <a:latin typeface="Museo Sans Cyrl 900"/>
              </a:rPr>
              <a:t>Final </a:t>
            </a:r>
            <a:r>
              <a:rPr lang="en-US" sz="2200" b="1" dirty="0">
                <a:solidFill>
                  <a:srgbClr val="002060"/>
                </a:solidFill>
                <a:latin typeface="Museo Sans Cyrl 900"/>
              </a:rPr>
              <a:t>pitch preparation </a:t>
            </a:r>
            <a:r>
              <a:rPr lang="en-US" sz="2200" dirty="0">
                <a:solidFill>
                  <a:srgbClr val="002060"/>
                </a:solidFill>
                <a:latin typeface="Museo Sans Cyrl 900"/>
              </a:rPr>
              <a:t>-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місяць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за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який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команда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має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закінчити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роботу над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стартапом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.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Підготовка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до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презентації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свого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проекту.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  <a:latin typeface="Museo Sans Cyrl 900"/>
              </a:rPr>
              <a:t>Demo </a:t>
            </a:r>
            <a:r>
              <a:rPr lang="en-US" sz="2200" b="1" dirty="0">
                <a:solidFill>
                  <a:srgbClr val="002060"/>
                </a:solidFill>
                <a:latin typeface="Museo Sans Cyrl 900"/>
              </a:rPr>
              <a:t>Day - </a:t>
            </a:r>
            <a:r>
              <a:rPr lang="ru-RU" sz="2200" b="1" dirty="0">
                <a:solidFill>
                  <a:srgbClr val="002060"/>
                </a:solidFill>
                <a:latin typeface="Museo Sans Cyrl 900"/>
              </a:rPr>
              <a:t>день Х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Це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івент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на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якому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збираються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всі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стартапери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щоб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розказати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про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свій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продукт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. Члени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жюрі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обирають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переможця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програми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.</a:t>
            </a:r>
            <a:r>
              <a:rPr lang="ru-RU" sz="2200" dirty="0" smtClean="0">
                <a:solidFill>
                  <a:srgbClr val="002060"/>
                </a:solidFill>
                <a:latin typeface="Museo Sans Cyrl 900"/>
              </a:rPr>
              <a:t>⠀</a:t>
            </a:r>
            <a:r>
              <a:rPr lang="ru-RU" sz="2200" dirty="0" err="1" smtClean="0">
                <a:solidFill>
                  <a:srgbClr val="002060"/>
                </a:solidFill>
                <a:latin typeface="Museo Sans Cyrl 900"/>
              </a:rPr>
              <a:t>Тож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, не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зволікай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та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заповнюй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форму за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посиланням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Museo Sans Cyrl 900"/>
              </a:rPr>
              <a:t>нижче</a:t>
            </a:r>
            <a:r>
              <a:rPr lang="ru-RU" sz="2200" dirty="0">
                <a:solidFill>
                  <a:srgbClr val="002060"/>
                </a:solidFill>
                <a:latin typeface="Museo Sans Cyrl 900"/>
              </a:rPr>
              <a:t> прямо зараз!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Museo Sans Cyrl 900"/>
                <a:hlinkClick r:id="rId5"/>
              </a:rPr>
              <a:t>https://forms.gle/kVc7J6fcaaS2jYiu8</a:t>
            </a:r>
            <a:endParaRPr lang="en-US" sz="2200" dirty="0">
              <a:solidFill>
                <a:srgbClr val="002060"/>
              </a:solidFill>
              <a:latin typeface="Museo Sans Cyrl 9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9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551" y="175161"/>
            <a:ext cx="8847118" cy="50173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Участь у конкурсах та форумах</a:t>
            </a:r>
            <a:endParaRPr lang="ru-RU" sz="2800" b="1" dirty="0">
              <a:solidFill>
                <a:srgbClr val="002060"/>
              </a:solidFill>
              <a:latin typeface="Museo Sans Cyrl 90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1514" y="977542"/>
            <a:ext cx="543048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61901" y="1003416"/>
            <a:ext cx="5070763" cy="14660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Листопад 2018 р.</a:t>
            </a:r>
          </a:p>
          <a:p>
            <a:pPr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Міжнародний </a:t>
            </a:r>
            <a:r>
              <a:rPr lang="uk-UA" sz="2400" dirty="0" err="1" smtClean="0">
                <a:solidFill>
                  <a:srgbClr val="002060"/>
                </a:solidFill>
                <a:latin typeface="Museo Sans Cyrl 900"/>
              </a:rPr>
              <a:t>Формум</a:t>
            </a: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Museo Sans Cyrl 900"/>
              </a:rPr>
              <a:t>Innovation Market </a:t>
            </a:r>
          </a:p>
        </p:txBody>
      </p:sp>
      <p:pic>
        <p:nvPicPr>
          <p:cNvPr id="1027" name="Picture 3" descr="C:\Users\Lenovo\Pictures\конкурс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270" y="2727773"/>
            <a:ext cx="5823363" cy="36433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761514" y="4922759"/>
            <a:ext cx="510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dirty="0" smtClean="0">
                <a:solidFill>
                  <a:srgbClr val="002060"/>
                </a:solidFill>
                <a:latin typeface="Museo Sans Cyrl 900"/>
              </a:rPr>
              <a:t> Команда </a:t>
            </a:r>
            <a:r>
              <a:rPr lang="uk-UA" sz="2400" dirty="0">
                <a:solidFill>
                  <a:srgbClr val="002060"/>
                </a:solidFill>
                <a:latin typeface="Museo Sans Cyrl 900"/>
              </a:rPr>
              <a:t>КНТЕУ увійшла до числа найкращих  </a:t>
            </a:r>
            <a:r>
              <a:rPr lang="uk-UA" sz="2400" dirty="0" err="1">
                <a:solidFill>
                  <a:srgbClr val="002060"/>
                </a:solidFill>
                <a:latin typeface="Museo Sans Cyrl 900"/>
              </a:rPr>
              <a:t>інноваторів</a:t>
            </a:r>
            <a:endParaRPr lang="ru-RU" sz="2400" dirty="0">
              <a:solidFill>
                <a:srgbClr val="002060"/>
              </a:solidFill>
              <a:latin typeface="Museo Sans Cyrl 9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86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65071" y="406545"/>
            <a:ext cx="6947065" cy="14859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Переможці Всеукраїнського конкурсу бізнес-ідей “</a:t>
            </a:r>
            <a:r>
              <a:rPr lang="en-US" sz="2400" b="1" dirty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Corporation ideas 6</a:t>
            </a:r>
            <a:r>
              <a:rPr lang="uk-UA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”, </a:t>
            </a:r>
            <a:r>
              <a:rPr lang="uk-UA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квітень </a:t>
            </a:r>
            <a:r>
              <a:rPr lang="en-US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2019</a:t>
            </a:r>
            <a:r>
              <a:rPr lang="uk-UA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  </a:t>
            </a:r>
            <a:r>
              <a:rPr lang="uk-UA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>Харків,</a:t>
            </a:r>
            <a:r>
              <a:rPr lang="en-US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Museo Sans Cyrl 900"/>
                <a:ea typeface="+mn-ea"/>
                <a:cs typeface="+mn-cs"/>
              </a:rPr>
            </a:br>
            <a:r>
              <a:rPr lang="uk-UA" sz="2400" b="1" dirty="0" smtClean="0">
                <a:solidFill>
                  <a:srgbClr val="C00000"/>
                </a:solidFill>
                <a:latin typeface="Museo Sans Cyrl 900"/>
                <a:ea typeface="+mn-ea"/>
                <a:cs typeface="+mn-cs"/>
              </a:rPr>
              <a:t> І </a:t>
            </a:r>
            <a:r>
              <a:rPr lang="uk-UA" sz="2400" b="1" dirty="0">
                <a:solidFill>
                  <a:srgbClr val="C00000"/>
                </a:solidFill>
                <a:latin typeface="Museo Sans Cyrl 900"/>
                <a:ea typeface="+mn-ea"/>
                <a:cs typeface="+mn-cs"/>
              </a:rPr>
              <a:t>місце</a:t>
            </a:r>
            <a:endParaRPr lang="ru-RU" sz="2400" b="1" dirty="0">
              <a:solidFill>
                <a:srgbClr val="C00000"/>
              </a:solidFill>
              <a:latin typeface="Museo Sans Cyrl 900"/>
              <a:ea typeface="+mn-ea"/>
              <a:cs typeface="+mn-cs"/>
            </a:endParaRPr>
          </a:p>
        </p:txBody>
      </p:sp>
      <p:pic>
        <p:nvPicPr>
          <p:cNvPr id="4" name="Содержимое 3" descr="DSC_0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145" y="2074304"/>
            <a:ext cx="3633852" cy="2640239"/>
          </a:xfrm>
          <a:prstGeom prst="rect">
            <a:avLst/>
          </a:prstGeom>
        </p:spPr>
      </p:pic>
      <p:pic>
        <p:nvPicPr>
          <p:cNvPr id="2050" name="Picture 2" descr="C:\Users\Lenovo\Pictures\корпорация идей\DSC_031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4601" y="2074303"/>
            <a:ext cx="3752603" cy="264023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628" y="2074303"/>
            <a:ext cx="3715128" cy="264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6265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rop">
  <a:themeElements>
    <a:clrScheme name="Другая 1">
      <a:dk1>
        <a:srgbClr val="FFFFFF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</Template>
  <TotalTime>854</TotalTime>
  <Words>548</Words>
  <Application>Microsoft Office PowerPoint</Application>
  <PresentationFormat>Произвольный</PresentationFormat>
  <Paragraphs>79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Ретро</vt:lpstr>
      <vt:lpstr>HDOfficeLightV0</vt:lpstr>
      <vt:lpstr>Crop</vt:lpstr>
      <vt:lpstr>стартап клуб у Твоєму університеті</vt:lpstr>
      <vt:lpstr>Слайд 2</vt:lpstr>
      <vt:lpstr>Слайд 3</vt:lpstr>
      <vt:lpstr>Слайд 4</vt:lpstr>
      <vt:lpstr>Слайд 5</vt:lpstr>
      <vt:lpstr>Слайд 6</vt:lpstr>
      <vt:lpstr>Слайд 7</vt:lpstr>
      <vt:lpstr>Участь у конкурсах та форумах</vt:lpstr>
      <vt:lpstr>Переможці Всеукраїнського конкурсу бізнес-ідей “Corporation ideas 6”, квітень 2019  Харків,  І місце</vt:lpstr>
      <vt:lpstr>Фіналісти Всеукраїнського конкурсу</vt:lpstr>
      <vt:lpstr>Слайд 11</vt:lpstr>
      <vt:lpstr>Слайд 12</vt:lpstr>
      <vt:lpstr> План заняття (інтенсив) </vt:lpstr>
      <vt:lpstr>Хід заняття</vt:lpstr>
      <vt:lpstr>Правила співпраці в клубі: </vt:lpstr>
      <vt:lpstr>Приклад для заповнення картки (кожна зустріч присвячена окремому виду підприємництва: виробниче, комерційне, фінансово-кредитне або послуги)  Новий товар на ринку це: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запустити стартап клуб у своєму університеті</dc:title>
  <dc:creator>Yanina	Kolodinska</dc:creator>
  <cp:lastModifiedBy>Oleg</cp:lastModifiedBy>
  <cp:revision>71</cp:revision>
  <dcterms:created xsi:type="dcterms:W3CDTF">2019-05-10T08:13:07Z</dcterms:created>
  <dcterms:modified xsi:type="dcterms:W3CDTF">2019-09-18T17:48:40Z</dcterms:modified>
</cp:coreProperties>
</file>